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1" r:id="rId1"/>
    <p:sldMasterId id="2147483654" r:id="rId2"/>
    <p:sldMasterId id="2147483648" r:id="rId3"/>
  </p:sldMasterIdLst>
  <p:notesMasterIdLst>
    <p:notesMasterId r:id="rId29"/>
  </p:notesMasterIdLst>
  <p:sldIdLst>
    <p:sldId id="262" r:id="rId4"/>
    <p:sldId id="283" r:id="rId5"/>
    <p:sldId id="282" r:id="rId6"/>
    <p:sldId id="258" r:id="rId7"/>
    <p:sldId id="259" r:id="rId8"/>
    <p:sldId id="260" r:id="rId9"/>
    <p:sldId id="261" r:id="rId10"/>
    <p:sldId id="278" r:id="rId11"/>
    <p:sldId id="263" r:id="rId12"/>
    <p:sldId id="264" r:id="rId13"/>
    <p:sldId id="265" r:id="rId14"/>
    <p:sldId id="266" r:id="rId15"/>
    <p:sldId id="267" r:id="rId16"/>
    <p:sldId id="268" r:id="rId17"/>
    <p:sldId id="269" r:id="rId18"/>
    <p:sldId id="271" r:id="rId19"/>
    <p:sldId id="273" r:id="rId20"/>
    <p:sldId id="272" r:id="rId21"/>
    <p:sldId id="274" r:id="rId22"/>
    <p:sldId id="275" r:id="rId23"/>
    <p:sldId id="277" r:id="rId24"/>
    <p:sldId id="279" r:id="rId25"/>
    <p:sldId id="270" r:id="rId26"/>
    <p:sldId id="280" r:id="rId27"/>
    <p:sldId id="284"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4851A71-B220-47DC-9573-63EF587F2BD8}" v="27" dt="2020-11-08T18:17:39.392"/>
    <p1510:client id="{2CEF7BA6-F521-4D37-ABB0-2DF4B41FA17C}" v="194" dt="2020-11-08T15:37:52.093"/>
    <p1510:client id="{5744CBC1-B1EC-41E0-BB02-977BC2AD8877}" v="859" dt="2020-11-07T18:15:55.137"/>
    <p1510:client id="{74945F37-7C07-4A69-A4FE-CF40648ABC1F}" v="2" dt="2020-11-08T16:02:08.655"/>
    <p1510:client id="{9E856C38-D105-42BE-A19D-01A14EA0230E}" v="569" dt="2020-11-08T17:56:42.985"/>
    <p1510:client id="{DE007441-7531-40BA-9872-F01E6FA6CD37}" v="259" dt="2020-11-07T18:32:59.04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 Type="http://schemas.openxmlformats.org/officeDocument/2006/relationships/slideMaster" Target="slideMasters/slideMaster3.xml"/><Relationship Id="rId21" Type="http://schemas.openxmlformats.org/officeDocument/2006/relationships/slide" Target="slides/slide18.xml"/><Relationship Id="rId34" Type="http://schemas.microsoft.com/office/2015/10/relationships/revisionInfo" Target="revisionInfo.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presProps" Target="presProps.xml"/><Relationship Id="rId8"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53FC778-7C35-4831-B7B7-6219663065B9}" type="datetimeFigureOut">
              <a:rPr lang="en-US" smtClean="0"/>
              <a:t>11/8/2020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6106C83-F30B-4A1B-8422-BFF2D45F6B5B}" type="slidenum">
              <a:rPr lang="en-US" smtClean="0"/>
              <a:t>‹#›</a:t>
            </a:fld>
            <a:endParaRPr lang="en-US"/>
          </a:p>
        </p:txBody>
      </p:sp>
    </p:spTree>
    <p:extLst>
      <p:ext uri="{BB962C8B-B14F-4D97-AF65-F5344CB8AC3E}">
        <p14:creationId xmlns:p14="http://schemas.microsoft.com/office/powerpoint/2010/main" val="36707881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China initially began their entry into the video game market in the 1980s but was technologically very far behind the rest of the world at the time due to economic reform after the death of their leader Mao Zedong in the 1970s. Video games, consoles and arcade machines soon took off in China due to the massive video games market crash that took place in America which lead to Japan making their way into the Chinese market to attempt sell consoles and video games, only to be met by multiple barriers. The Chinese government had imposed massive import tariffs which made games extremely expensive to those trying to buy them. These tariffs lead to a fluctuation of black market selling and imports across the country. In turn the large amounts of video-games arcade games both legal and illegal lead to government intervention which added to the barriers in selling in China.</a:t>
            </a:r>
            <a:endParaRPr lang="en-IE"/>
          </a:p>
        </p:txBody>
      </p:sp>
      <p:sp>
        <p:nvSpPr>
          <p:cNvPr id="4" name="Slide Number Placeholder 3"/>
          <p:cNvSpPr>
            <a:spLocks noGrp="1"/>
          </p:cNvSpPr>
          <p:nvPr>
            <p:ph type="sldNum" sz="quarter" idx="5"/>
          </p:nvPr>
        </p:nvSpPr>
        <p:spPr/>
        <p:txBody>
          <a:bodyPr/>
          <a:lstStyle/>
          <a:p>
            <a:fld id="{AE795194-D830-4EE0-B69D-E0F76EF931AA}" type="slidenum">
              <a:rPr lang="en-IE" smtClean="0"/>
              <a:t>10</a:t>
            </a:fld>
            <a:endParaRPr lang="en-IE"/>
          </a:p>
        </p:txBody>
      </p:sp>
    </p:spTree>
    <p:extLst>
      <p:ext uri="{BB962C8B-B14F-4D97-AF65-F5344CB8AC3E}">
        <p14:creationId xmlns:p14="http://schemas.microsoft.com/office/powerpoint/2010/main" val="29064609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a:t>As the influx of video games came in so did the so-called addiction to the video games due to their  large popularity among the population. Digital Heroin was a term thrown around constantly in describing video games as the Government was massively opposed to them. This lead to the government introducing a production and importation ban and nearly every console. I say nearly every console as Sony attempted to release the PlayStation 2 in 2 cities but due to the large price over import taxes it massively flopped. On top of this the ban did not include games on PCs and lead to a large increase in internet cafes that allowed gaming PCs to play these games that they couldn’t play on consoles and in later years mobile gaming began taking over in the video game industry. This console ban would be fully lifted again in 2015 allowing the manufacturing of consoles in China once again.</a:t>
            </a:r>
          </a:p>
        </p:txBody>
      </p:sp>
      <p:sp>
        <p:nvSpPr>
          <p:cNvPr id="4" name="Slide Number Placeholder 3"/>
          <p:cNvSpPr>
            <a:spLocks noGrp="1"/>
          </p:cNvSpPr>
          <p:nvPr>
            <p:ph type="sldNum" sz="quarter" idx="5"/>
          </p:nvPr>
        </p:nvSpPr>
        <p:spPr/>
        <p:txBody>
          <a:bodyPr/>
          <a:lstStyle/>
          <a:p>
            <a:fld id="{AE795194-D830-4EE0-B69D-E0F76EF931AA}" type="slidenum">
              <a:rPr lang="en-IE" smtClean="0"/>
              <a:t>11</a:t>
            </a:fld>
            <a:endParaRPr lang="en-IE"/>
          </a:p>
        </p:txBody>
      </p:sp>
    </p:spTree>
    <p:extLst>
      <p:ext uri="{BB962C8B-B14F-4D97-AF65-F5344CB8AC3E}">
        <p14:creationId xmlns:p14="http://schemas.microsoft.com/office/powerpoint/2010/main" val="6368922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a:t>In 2005 China eventually stepped in to combat this addiction in their country. The Ministry of Culture brought in a system that would affect players directly in game for playing too long. What this brought in was time warnings that popped up on the players in game display after 3 hours telling them the time they’ve played and cutting into the experience points they were able to earn. After 5 hours the system would give larger warnings along with damage to the players character if the game allows and would cut down the available experience points to 0. In 2007 this law also introduced a cap on the daily play time of minors to only 3 hours.</a:t>
            </a:r>
          </a:p>
        </p:txBody>
      </p:sp>
      <p:sp>
        <p:nvSpPr>
          <p:cNvPr id="4" name="Slide Number Placeholder 3"/>
          <p:cNvSpPr>
            <a:spLocks noGrp="1"/>
          </p:cNvSpPr>
          <p:nvPr>
            <p:ph type="sldNum" sz="quarter" idx="5"/>
          </p:nvPr>
        </p:nvSpPr>
        <p:spPr/>
        <p:txBody>
          <a:bodyPr/>
          <a:lstStyle/>
          <a:p>
            <a:fld id="{AE795194-D830-4EE0-B69D-E0F76EF931AA}" type="slidenum">
              <a:rPr lang="en-IE" smtClean="0"/>
              <a:t>12</a:t>
            </a:fld>
            <a:endParaRPr lang="en-IE"/>
          </a:p>
        </p:txBody>
      </p:sp>
    </p:spTree>
    <p:extLst>
      <p:ext uri="{BB962C8B-B14F-4D97-AF65-F5344CB8AC3E}">
        <p14:creationId xmlns:p14="http://schemas.microsoft.com/office/powerpoint/2010/main" val="23008547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a:t>The introduction of these laws puts high amounts of pressure on the Developers outside China as now to publish their game in China they must comply with the laws in ordered for the game to be approved. Which while it is a challenge of morality due to privacy issues some companies need the Chinese market to maximise their income and keep moving forward due to the sheer size of the Chinese market and the amount of people that play games. Three notable companies that reportedly hired Chinese counterparts to implement these changes in their games for the Chinese release are Blizzard, Riot Games and Epic Games. All three of these companies have games with overwhelming support from their Chinese audience. These companies would definitely like to comply with these laws especially with the tightening of the laws which occurred in 2019.</a:t>
            </a:r>
          </a:p>
        </p:txBody>
      </p:sp>
      <p:sp>
        <p:nvSpPr>
          <p:cNvPr id="4" name="Slide Number Placeholder 3"/>
          <p:cNvSpPr>
            <a:spLocks noGrp="1"/>
          </p:cNvSpPr>
          <p:nvPr>
            <p:ph type="sldNum" sz="quarter" idx="5"/>
          </p:nvPr>
        </p:nvSpPr>
        <p:spPr/>
        <p:txBody>
          <a:bodyPr/>
          <a:lstStyle/>
          <a:p>
            <a:fld id="{AE795194-D830-4EE0-B69D-E0F76EF931AA}" type="slidenum">
              <a:rPr lang="en-IE" smtClean="0"/>
              <a:t>13</a:t>
            </a:fld>
            <a:endParaRPr lang="en-IE"/>
          </a:p>
        </p:txBody>
      </p:sp>
    </p:spTree>
    <p:extLst>
      <p:ext uri="{BB962C8B-B14F-4D97-AF65-F5344CB8AC3E}">
        <p14:creationId xmlns:p14="http://schemas.microsoft.com/office/powerpoint/2010/main" val="25366751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a:t>In 2019 laws were again tightened to combat addiction of video games especially in Younger children. These laws brought in only allowed people under the age of 18 to play 90 minutes of video games between Monday and Friday and 3 hours on the weekend. They were also not allowed to play after 9pm at night on weekdays and 10 pm on weekends. Children find ways around these laws by using parents phones or someone </a:t>
            </a:r>
            <a:r>
              <a:rPr lang="en-IE" err="1"/>
              <a:t>elses</a:t>
            </a:r>
            <a:r>
              <a:rPr lang="en-IE"/>
              <a:t> I.D. to log in to allow them to play for longer but they are unable to progress their own account after they have exceeded these limits. </a:t>
            </a:r>
          </a:p>
        </p:txBody>
      </p:sp>
      <p:sp>
        <p:nvSpPr>
          <p:cNvPr id="4" name="Slide Number Placeholder 3"/>
          <p:cNvSpPr>
            <a:spLocks noGrp="1"/>
          </p:cNvSpPr>
          <p:nvPr>
            <p:ph type="sldNum" sz="quarter" idx="5"/>
          </p:nvPr>
        </p:nvSpPr>
        <p:spPr/>
        <p:txBody>
          <a:bodyPr/>
          <a:lstStyle/>
          <a:p>
            <a:fld id="{AE795194-D830-4EE0-B69D-E0F76EF931AA}" type="slidenum">
              <a:rPr lang="en-IE" smtClean="0"/>
              <a:t>14</a:t>
            </a:fld>
            <a:endParaRPr lang="en-IE"/>
          </a:p>
        </p:txBody>
      </p:sp>
    </p:spTree>
    <p:extLst>
      <p:ext uri="{BB962C8B-B14F-4D97-AF65-F5344CB8AC3E}">
        <p14:creationId xmlns:p14="http://schemas.microsoft.com/office/powerpoint/2010/main" val="42784950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a:t>Alongside the restrictions to younger players was the restrictions on the amount of money you can spend on micro transactions or in-game currency. These limits varied from 28 dollars a month to about 57 dollars a month depending on the age of the individual playing the game minors being able to spend the least on the game. The government tracked these accounts by the name of the individual signing up for the account and matched that name to an I.D. number. This ultimately lead to the use of fake </a:t>
            </a:r>
            <a:r>
              <a:rPr lang="en-IE" err="1"/>
              <a:t>i.d.s</a:t>
            </a:r>
            <a:r>
              <a:rPr lang="en-IE"/>
              <a:t> to get into arcades and younger people using their parents or grandparents names for signing up to accounts to allow them play for longer periods. While some games and places required people to use their I.D. numbers and even facial recognition for some to play the games not all did, now In 2020 China have introduced a system that requires players to use their own I.D. number to sign up for games and arcades not allowing them to use others names. These laws on top of the strict laws for publishing games in country are an attempt to eradicate the addiction to video games that the government believe is very prominent in their country.</a:t>
            </a:r>
          </a:p>
        </p:txBody>
      </p:sp>
      <p:sp>
        <p:nvSpPr>
          <p:cNvPr id="4" name="Slide Number Placeholder 3"/>
          <p:cNvSpPr>
            <a:spLocks noGrp="1"/>
          </p:cNvSpPr>
          <p:nvPr>
            <p:ph type="sldNum" sz="quarter" idx="5"/>
          </p:nvPr>
        </p:nvSpPr>
        <p:spPr/>
        <p:txBody>
          <a:bodyPr/>
          <a:lstStyle/>
          <a:p>
            <a:fld id="{AE795194-D830-4EE0-B69D-E0F76EF931AA}" type="slidenum">
              <a:rPr lang="en-IE" smtClean="0"/>
              <a:t>15</a:t>
            </a:fld>
            <a:endParaRPr lang="en-IE"/>
          </a:p>
        </p:txBody>
      </p:sp>
    </p:spTree>
    <p:extLst>
      <p:ext uri="{BB962C8B-B14F-4D97-AF65-F5344CB8AC3E}">
        <p14:creationId xmlns:p14="http://schemas.microsoft.com/office/powerpoint/2010/main" val="16682533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a:t>https://twitter.com/i/status/1180954142396710912</a:t>
            </a:r>
          </a:p>
          <a:p>
            <a:endParaRPr lang="en-IE"/>
          </a:p>
        </p:txBody>
      </p:sp>
      <p:sp>
        <p:nvSpPr>
          <p:cNvPr id="4" name="Slide Number Placeholder 3"/>
          <p:cNvSpPr>
            <a:spLocks noGrp="1"/>
          </p:cNvSpPr>
          <p:nvPr>
            <p:ph type="sldNum" sz="quarter" idx="5"/>
          </p:nvPr>
        </p:nvSpPr>
        <p:spPr/>
        <p:txBody>
          <a:bodyPr/>
          <a:lstStyle/>
          <a:p>
            <a:fld id="{9068C0E2-2019-46F5-B22E-98B492BE33F5}" type="slidenum">
              <a:rPr lang="en-IE" smtClean="0"/>
              <a:t>17</a:t>
            </a:fld>
            <a:endParaRPr lang="en-IE"/>
          </a:p>
        </p:txBody>
      </p:sp>
    </p:spTree>
    <p:extLst>
      <p:ext uri="{BB962C8B-B14F-4D97-AF65-F5344CB8AC3E}">
        <p14:creationId xmlns:p14="http://schemas.microsoft.com/office/powerpoint/2010/main" val="24948455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Tim Sweeney is proof that Blizzard didn’t need to act as harshly</a:t>
            </a:r>
            <a:endParaRPr lang="en-IE"/>
          </a:p>
        </p:txBody>
      </p:sp>
      <p:sp>
        <p:nvSpPr>
          <p:cNvPr id="4" name="Slide Number Placeholder 3"/>
          <p:cNvSpPr>
            <a:spLocks noGrp="1"/>
          </p:cNvSpPr>
          <p:nvPr>
            <p:ph type="sldNum" sz="quarter" idx="5"/>
          </p:nvPr>
        </p:nvSpPr>
        <p:spPr/>
        <p:txBody>
          <a:bodyPr/>
          <a:lstStyle/>
          <a:p>
            <a:fld id="{9068C0E2-2019-46F5-B22E-98B492BE33F5}" type="slidenum">
              <a:rPr lang="en-IE" smtClean="0"/>
              <a:t>18</a:t>
            </a:fld>
            <a:endParaRPr lang="en-IE"/>
          </a:p>
        </p:txBody>
      </p:sp>
    </p:spTree>
    <p:extLst>
      <p:ext uri="{BB962C8B-B14F-4D97-AF65-F5344CB8AC3E}">
        <p14:creationId xmlns:p14="http://schemas.microsoft.com/office/powerpoint/2010/main" val="25198177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a:t>https://www.pocketgamer.biz/asia/comment-and-opinion/72500/china-has-a-big-plan-to-become-the-global-centre-of-the-games-industry/</a:t>
            </a:r>
          </a:p>
        </p:txBody>
      </p:sp>
      <p:sp>
        <p:nvSpPr>
          <p:cNvPr id="4" name="Slide Number Placeholder 3"/>
          <p:cNvSpPr>
            <a:spLocks noGrp="1"/>
          </p:cNvSpPr>
          <p:nvPr>
            <p:ph type="sldNum" sz="quarter" idx="5"/>
          </p:nvPr>
        </p:nvSpPr>
        <p:spPr/>
        <p:txBody>
          <a:bodyPr/>
          <a:lstStyle/>
          <a:p>
            <a:fld id="{9068C0E2-2019-46F5-B22E-98B492BE33F5}" type="slidenum">
              <a:rPr lang="en-IE" smtClean="0"/>
              <a:t>19</a:t>
            </a:fld>
            <a:endParaRPr lang="en-IE"/>
          </a:p>
        </p:txBody>
      </p:sp>
    </p:spTree>
    <p:extLst>
      <p:ext uri="{BB962C8B-B14F-4D97-AF65-F5344CB8AC3E}">
        <p14:creationId xmlns:p14="http://schemas.microsoft.com/office/powerpoint/2010/main" val="36832692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C5FEAB-1BB3-4996-B364-AB8D973A6EE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3A50DD2-67F4-4DBB-A885-6451EFD6CE8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5350895-9F81-4AE5-B2F0-43EBB841CC98}"/>
              </a:ext>
            </a:extLst>
          </p:cNvPr>
          <p:cNvSpPr>
            <a:spLocks noGrp="1"/>
          </p:cNvSpPr>
          <p:nvPr>
            <p:ph type="dt" sz="half" idx="10"/>
          </p:nvPr>
        </p:nvSpPr>
        <p:spPr/>
        <p:txBody>
          <a:bodyPr/>
          <a:lstStyle/>
          <a:p>
            <a:fld id="{C6F7480F-6C6E-43E7-85BB-5840F331644D}" type="datetimeFigureOut">
              <a:rPr lang="en-US" smtClean="0"/>
              <a:t>11/8/2020</a:t>
            </a:fld>
            <a:endParaRPr lang="en-US"/>
          </a:p>
        </p:txBody>
      </p:sp>
      <p:sp>
        <p:nvSpPr>
          <p:cNvPr id="5" name="Footer Placeholder 4">
            <a:extLst>
              <a:ext uri="{FF2B5EF4-FFF2-40B4-BE49-F238E27FC236}">
                <a16:creationId xmlns:a16="http://schemas.microsoft.com/office/drawing/2014/main" id="{B47C9763-1803-429F-9D72-3D924CB72DD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1B2DF8C-BC3C-4EEA-9DD5-B33129E5954B}"/>
              </a:ext>
            </a:extLst>
          </p:cNvPr>
          <p:cNvSpPr>
            <a:spLocks noGrp="1"/>
          </p:cNvSpPr>
          <p:nvPr>
            <p:ph type="sldNum" sz="quarter" idx="12"/>
          </p:nvPr>
        </p:nvSpPr>
        <p:spPr/>
        <p:txBody>
          <a:bodyPr/>
          <a:lstStyle/>
          <a:p>
            <a:fld id="{45E5BA22-30F0-428F-939B-BF6B128EA181}" type="slidenum">
              <a:rPr lang="en-US" smtClean="0"/>
              <a:t>‹#›</a:t>
            </a:fld>
            <a:endParaRPr lang="en-US"/>
          </a:p>
        </p:txBody>
      </p:sp>
    </p:spTree>
    <p:extLst>
      <p:ext uri="{BB962C8B-B14F-4D97-AF65-F5344CB8AC3E}">
        <p14:creationId xmlns:p14="http://schemas.microsoft.com/office/powerpoint/2010/main" val="10003457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059B22-D3F2-42E1-B494-B74FE443C3E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5805E03-4CB0-480A-A492-676C78DB0ED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3742F65-BA35-4F2C-BBC5-53CB4E646666}"/>
              </a:ext>
            </a:extLst>
          </p:cNvPr>
          <p:cNvSpPr>
            <a:spLocks noGrp="1"/>
          </p:cNvSpPr>
          <p:nvPr>
            <p:ph type="dt" sz="half" idx="10"/>
          </p:nvPr>
        </p:nvSpPr>
        <p:spPr/>
        <p:txBody>
          <a:bodyPr/>
          <a:lstStyle/>
          <a:p>
            <a:fld id="{C6F7480F-6C6E-43E7-85BB-5840F331644D}" type="datetimeFigureOut">
              <a:rPr lang="en-US" smtClean="0"/>
              <a:t>11/8/2020</a:t>
            </a:fld>
            <a:endParaRPr lang="en-US"/>
          </a:p>
        </p:txBody>
      </p:sp>
      <p:sp>
        <p:nvSpPr>
          <p:cNvPr id="5" name="Footer Placeholder 4">
            <a:extLst>
              <a:ext uri="{FF2B5EF4-FFF2-40B4-BE49-F238E27FC236}">
                <a16:creationId xmlns:a16="http://schemas.microsoft.com/office/drawing/2014/main" id="{C769B7FA-4488-431B-BE53-9E25FA5CBD4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BB63246-B542-48DE-AAA2-A1FDFE55BF52}"/>
              </a:ext>
            </a:extLst>
          </p:cNvPr>
          <p:cNvSpPr>
            <a:spLocks noGrp="1"/>
          </p:cNvSpPr>
          <p:nvPr>
            <p:ph type="sldNum" sz="quarter" idx="12"/>
          </p:nvPr>
        </p:nvSpPr>
        <p:spPr/>
        <p:txBody>
          <a:bodyPr/>
          <a:lstStyle/>
          <a:p>
            <a:fld id="{45E5BA22-30F0-428F-939B-BF6B128EA181}" type="slidenum">
              <a:rPr lang="en-US" smtClean="0"/>
              <a:t>‹#›</a:t>
            </a:fld>
            <a:endParaRPr lang="en-US"/>
          </a:p>
        </p:txBody>
      </p:sp>
    </p:spTree>
    <p:extLst>
      <p:ext uri="{BB962C8B-B14F-4D97-AF65-F5344CB8AC3E}">
        <p14:creationId xmlns:p14="http://schemas.microsoft.com/office/powerpoint/2010/main" val="18691953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D8CD70-8602-4FF0-836E-68DC8CE50D03}"/>
              </a:ext>
            </a:extLst>
          </p:cNvPr>
          <p:cNvSpPr>
            <a:spLocks noGrp="1"/>
          </p:cNvSpPr>
          <p:nvPr>
            <p:ph type="title"/>
          </p:nvPr>
        </p:nvSpPr>
        <p:spPr/>
        <p:txBody>
          <a:bodyPr/>
          <a:lstStyle/>
          <a:p>
            <a:r>
              <a:rPr lang="en-US"/>
              <a:t>Click to edit Master title style</a:t>
            </a:r>
            <a:endParaRPr lang="en-IE"/>
          </a:p>
        </p:txBody>
      </p:sp>
      <p:sp>
        <p:nvSpPr>
          <p:cNvPr id="3" name="Content Placeholder 2">
            <a:extLst>
              <a:ext uri="{FF2B5EF4-FFF2-40B4-BE49-F238E27FC236}">
                <a16:creationId xmlns:a16="http://schemas.microsoft.com/office/drawing/2014/main" id="{09579711-2050-427D-B97D-A39695433FE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Date Placeholder 3">
            <a:extLst>
              <a:ext uri="{FF2B5EF4-FFF2-40B4-BE49-F238E27FC236}">
                <a16:creationId xmlns:a16="http://schemas.microsoft.com/office/drawing/2014/main" id="{F3EC5B01-95F3-49DA-BD83-E27A187E39B1}"/>
              </a:ext>
            </a:extLst>
          </p:cNvPr>
          <p:cNvSpPr>
            <a:spLocks noGrp="1"/>
          </p:cNvSpPr>
          <p:nvPr>
            <p:ph type="dt" sz="half" idx="10"/>
          </p:nvPr>
        </p:nvSpPr>
        <p:spPr/>
        <p:txBody>
          <a:bodyPr/>
          <a:lstStyle/>
          <a:p>
            <a:fld id="{576A30DB-F4E7-4029-9713-1E8B3926AB6E}" type="datetimeFigureOut">
              <a:rPr lang="en-IE" smtClean="0"/>
              <a:t>08/11/2020</a:t>
            </a:fld>
            <a:endParaRPr lang="en-IE"/>
          </a:p>
        </p:txBody>
      </p:sp>
      <p:sp>
        <p:nvSpPr>
          <p:cNvPr id="5" name="Footer Placeholder 4">
            <a:extLst>
              <a:ext uri="{FF2B5EF4-FFF2-40B4-BE49-F238E27FC236}">
                <a16:creationId xmlns:a16="http://schemas.microsoft.com/office/drawing/2014/main" id="{D64922C4-EBEC-40B8-B8A3-9651D0772D3F}"/>
              </a:ext>
            </a:extLst>
          </p:cNvPr>
          <p:cNvSpPr>
            <a:spLocks noGrp="1"/>
          </p:cNvSpPr>
          <p:nvPr>
            <p:ph type="ftr" sz="quarter" idx="11"/>
          </p:nvPr>
        </p:nvSpPr>
        <p:spPr/>
        <p:txBody>
          <a:bodyPr/>
          <a:lstStyle/>
          <a:p>
            <a:endParaRPr lang="en-IE"/>
          </a:p>
        </p:txBody>
      </p:sp>
      <p:sp>
        <p:nvSpPr>
          <p:cNvPr id="6" name="Slide Number Placeholder 5">
            <a:extLst>
              <a:ext uri="{FF2B5EF4-FFF2-40B4-BE49-F238E27FC236}">
                <a16:creationId xmlns:a16="http://schemas.microsoft.com/office/drawing/2014/main" id="{AE131A42-07AB-45F2-BA24-67881CB8524C}"/>
              </a:ext>
            </a:extLst>
          </p:cNvPr>
          <p:cNvSpPr>
            <a:spLocks noGrp="1"/>
          </p:cNvSpPr>
          <p:nvPr>
            <p:ph type="sldNum" sz="quarter" idx="12"/>
          </p:nvPr>
        </p:nvSpPr>
        <p:spPr/>
        <p:txBody>
          <a:bodyPr/>
          <a:lstStyle/>
          <a:p>
            <a:fld id="{F43DD9E0-E2A3-4791-831F-1AFD5F943530}" type="slidenum">
              <a:rPr lang="en-IE" smtClean="0"/>
              <a:t>‹#›</a:t>
            </a:fld>
            <a:endParaRPr lang="en-IE"/>
          </a:p>
        </p:txBody>
      </p:sp>
    </p:spTree>
    <p:extLst>
      <p:ext uri="{BB962C8B-B14F-4D97-AF65-F5344CB8AC3E}">
        <p14:creationId xmlns:p14="http://schemas.microsoft.com/office/powerpoint/2010/main" val="19789195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F80970-6379-441B-A61A-E6FE67238C6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E"/>
          </a:p>
        </p:txBody>
      </p:sp>
      <p:sp>
        <p:nvSpPr>
          <p:cNvPr id="3" name="Subtitle 2">
            <a:extLst>
              <a:ext uri="{FF2B5EF4-FFF2-40B4-BE49-F238E27FC236}">
                <a16:creationId xmlns:a16="http://schemas.microsoft.com/office/drawing/2014/main" id="{0649B235-EEB3-4F7C-BB60-36DDCD28620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E"/>
          </a:p>
        </p:txBody>
      </p:sp>
      <p:sp>
        <p:nvSpPr>
          <p:cNvPr id="4" name="Date Placeholder 3">
            <a:extLst>
              <a:ext uri="{FF2B5EF4-FFF2-40B4-BE49-F238E27FC236}">
                <a16:creationId xmlns:a16="http://schemas.microsoft.com/office/drawing/2014/main" id="{97E54D43-020B-4A98-AC7A-CCFBE1D846D8}"/>
              </a:ext>
            </a:extLst>
          </p:cNvPr>
          <p:cNvSpPr>
            <a:spLocks noGrp="1"/>
          </p:cNvSpPr>
          <p:nvPr>
            <p:ph type="dt" sz="half" idx="10"/>
          </p:nvPr>
        </p:nvSpPr>
        <p:spPr/>
        <p:txBody>
          <a:bodyPr/>
          <a:lstStyle/>
          <a:p>
            <a:fld id="{576A30DB-F4E7-4029-9713-1E8B3926AB6E}" type="datetimeFigureOut">
              <a:rPr lang="en-IE" smtClean="0"/>
              <a:t>08/11/2020</a:t>
            </a:fld>
            <a:endParaRPr lang="en-IE"/>
          </a:p>
        </p:txBody>
      </p:sp>
      <p:sp>
        <p:nvSpPr>
          <p:cNvPr id="5" name="Footer Placeholder 4">
            <a:extLst>
              <a:ext uri="{FF2B5EF4-FFF2-40B4-BE49-F238E27FC236}">
                <a16:creationId xmlns:a16="http://schemas.microsoft.com/office/drawing/2014/main" id="{E78D9D59-022C-4BA0-8D9C-59CBD5D000F3}"/>
              </a:ext>
            </a:extLst>
          </p:cNvPr>
          <p:cNvSpPr>
            <a:spLocks noGrp="1"/>
          </p:cNvSpPr>
          <p:nvPr>
            <p:ph type="ftr" sz="quarter" idx="11"/>
          </p:nvPr>
        </p:nvSpPr>
        <p:spPr/>
        <p:txBody>
          <a:bodyPr/>
          <a:lstStyle/>
          <a:p>
            <a:endParaRPr lang="en-IE"/>
          </a:p>
        </p:txBody>
      </p:sp>
      <p:sp>
        <p:nvSpPr>
          <p:cNvPr id="6" name="Slide Number Placeholder 5">
            <a:extLst>
              <a:ext uri="{FF2B5EF4-FFF2-40B4-BE49-F238E27FC236}">
                <a16:creationId xmlns:a16="http://schemas.microsoft.com/office/drawing/2014/main" id="{3CD881B9-20FC-4AF5-9DC7-7B48EF7A51F4}"/>
              </a:ext>
            </a:extLst>
          </p:cNvPr>
          <p:cNvSpPr>
            <a:spLocks noGrp="1"/>
          </p:cNvSpPr>
          <p:nvPr>
            <p:ph type="sldNum" sz="quarter" idx="12"/>
          </p:nvPr>
        </p:nvSpPr>
        <p:spPr/>
        <p:txBody>
          <a:bodyPr/>
          <a:lstStyle/>
          <a:p>
            <a:fld id="{F43DD9E0-E2A3-4791-831F-1AFD5F943530}" type="slidenum">
              <a:rPr lang="en-IE" smtClean="0"/>
              <a:t>‹#›</a:t>
            </a:fld>
            <a:endParaRPr lang="en-IE"/>
          </a:p>
        </p:txBody>
      </p:sp>
    </p:spTree>
    <p:extLst>
      <p:ext uri="{BB962C8B-B14F-4D97-AF65-F5344CB8AC3E}">
        <p14:creationId xmlns:p14="http://schemas.microsoft.com/office/powerpoint/2010/main" val="24211364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BDE0F-41EB-4FEB-9E94-0C3FE2B1576E}"/>
              </a:ext>
            </a:extLst>
          </p:cNvPr>
          <p:cNvSpPr>
            <a:spLocks noGrp="1"/>
          </p:cNvSpPr>
          <p:nvPr>
            <p:ph type="title"/>
          </p:nvPr>
        </p:nvSpPr>
        <p:spPr/>
        <p:txBody>
          <a:bodyPr/>
          <a:lstStyle/>
          <a:p>
            <a:r>
              <a:rPr lang="en-US"/>
              <a:t>Click to edit Master title style</a:t>
            </a:r>
            <a:endParaRPr lang="en-IE"/>
          </a:p>
        </p:txBody>
      </p:sp>
      <p:sp>
        <p:nvSpPr>
          <p:cNvPr id="3" name="Content Placeholder 2">
            <a:extLst>
              <a:ext uri="{FF2B5EF4-FFF2-40B4-BE49-F238E27FC236}">
                <a16:creationId xmlns:a16="http://schemas.microsoft.com/office/drawing/2014/main" id="{BCF399D7-54EC-4C9D-B151-15830682E07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Date Placeholder 3">
            <a:extLst>
              <a:ext uri="{FF2B5EF4-FFF2-40B4-BE49-F238E27FC236}">
                <a16:creationId xmlns:a16="http://schemas.microsoft.com/office/drawing/2014/main" id="{84302C31-D5D1-427A-81F7-D88446D9B774}"/>
              </a:ext>
            </a:extLst>
          </p:cNvPr>
          <p:cNvSpPr>
            <a:spLocks noGrp="1"/>
          </p:cNvSpPr>
          <p:nvPr>
            <p:ph type="dt" sz="half" idx="10"/>
          </p:nvPr>
        </p:nvSpPr>
        <p:spPr/>
        <p:txBody>
          <a:bodyPr/>
          <a:lstStyle/>
          <a:p>
            <a:fld id="{41C2CC13-8806-4893-B765-59C5DA9BEE2D}" type="datetimeFigureOut">
              <a:rPr lang="en-IE" smtClean="0"/>
              <a:t>08/11/2020</a:t>
            </a:fld>
            <a:endParaRPr lang="en-IE"/>
          </a:p>
        </p:txBody>
      </p:sp>
      <p:sp>
        <p:nvSpPr>
          <p:cNvPr id="5" name="Footer Placeholder 4">
            <a:extLst>
              <a:ext uri="{FF2B5EF4-FFF2-40B4-BE49-F238E27FC236}">
                <a16:creationId xmlns:a16="http://schemas.microsoft.com/office/drawing/2014/main" id="{3B7C9BB5-A8B3-47DC-A923-749A4DA52B18}"/>
              </a:ext>
            </a:extLst>
          </p:cNvPr>
          <p:cNvSpPr>
            <a:spLocks noGrp="1"/>
          </p:cNvSpPr>
          <p:nvPr>
            <p:ph type="ftr" sz="quarter" idx="11"/>
          </p:nvPr>
        </p:nvSpPr>
        <p:spPr/>
        <p:txBody>
          <a:bodyPr/>
          <a:lstStyle/>
          <a:p>
            <a:endParaRPr lang="en-IE"/>
          </a:p>
        </p:txBody>
      </p:sp>
      <p:sp>
        <p:nvSpPr>
          <p:cNvPr id="6" name="Slide Number Placeholder 5">
            <a:extLst>
              <a:ext uri="{FF2B5EF4-FFF2-40B4-BE49-F238E27FC236}">
                <a16:creationId xmlns:a16="http://schemas.microsoft.com/office/drawing/2014/main" id="{DA8BA164-721C-49CF-878F-74C08C555E4B}"/>
              </a:ext>
            </a:extLst>
          </p:cNvPr>
          <p:cNvSpPr>
            <a:spLocks noGrp="1"/>
          </p:cNvSpPr>
          <p:nvPr>
            <p:ph type="sldNum" sz="quarter" idx="12"/>
          </p:nvPr>
        </p:nvSpPr>
        <p:spPr/>
        <p:txBody>
          <a:bodyPr/>
          <a:lstStyle/>
          <a:p>
            <a:fld id="{7B67A19E-D6D4-4424-80D4-2AF4A0F0FF2F}" type="slidenum">
              <a:rPr lang="en-IE" smtClean="0"/>
              <a:t>‹#›</a:t>
            </a:fld>
            <a:endParaRPr lang="en-IE"/>
          </a:p>
        </p:txBody>
      </p:sp>
    </p:spTree>
    <p:extLst>
      <p:ext uri="{BB962C8B-B14F-4D97-AF65-F5344CB8AC3E}">
        <p14:creationId xmlns:p14="http://schemas.microsoft.com/office/powerpoint/2010/main" val="30666037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73A7A0-A14C-4CA7-A2D7-1A3C018673D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E"/>
          </a:p>
        </p:txBody>
      </p:sp>
      <p:sp>
        <p:nvSpPr>
          <p:cNvPr id="3" name="Subtitle 2">
            <a:extLst>
              <a:ext uri="{FF2B5EF4-FFF2-40B4-BE49-F238E27FC236}">
                <a16:creationId xmlns:a16="http://schemas.microsoft.com/office/drawing/2014/main" id="{3E97ECC5-D454-4024-BD45-FD45253CD21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E"/>
          </a:p>
        </p:txBody>
      </p:sp>
      <p:sp>
        <p:nvSpPr>
          <p:cNvPr id="4" name="Date Placeholder 3">
            <a:extLst>
              <a:ext uri="{FF2B5EF4-FFF2-40B4-BE49-F238E27FC236}">
                <a16:creationId xmlns:a16="http://schemas.microsoft.com/office/drawing/2014/main" id="{9CF492AB-C80D-47F3-AEE7-B3752D648EE3}"/>
              </a:ext>
            </a:extLst>
          </p:cNvPr>
          <p:cNvSpPr>
            <a:spLocks noGrp="1"/>
          </p:cNvSpPr>
          <p:nvPr>
            <p:ph type="dt" sz="half" idx="10"/>
          </p:nvPr>
        </p:nvSpPr>
        <p:spPr/>
        <p:txBody>
          <a:bodyPr/>
          <a:lstStyle/>
          <a:p>
            <a:fld id="{41C2CC13-8806-4893-B765-59C5DA9BEE2D}" type="datetimeFigureOut">
              <a:rPr lang="en-IE" smtClean="0"/>
              <a:t>08/11/2020</a:t>
            </a:fld>
            <a:endParaRPr lang="en-IE"/>
          </a:p>
        </p:txBody>
      </p:sp>
      <p:sp>
        <p:nvSpPr>
          <p:cNvPr id="5" name="Footer Placeholder 4">
            <a:extLst>
              <a:ext uri="{FF2B5EF4-FFF2-40B4-BE49-F238E27FC236}">
                <a16:creationId xmlns:a16="http://schemas.microsoft.com/office/drawing/2014/main" id="{B7F54161-3FDF-4F65-8650-49D86A73B54E}"/>
              </a:ext>
            </a:extLst>
          </p:cNvPr>
          <p:cNvSpPr>
            <a:spLocks noGrp="1"/>
          </p:cNvSpPr>
          <p:nvPr>
            <p:ph type="ftr" sz="quarter" idx="11"/>
          </p:nvPr>
        </p:nvSpPr>
        <p:spPr/>
        <p:txBody>
          <a:bodyPr/>
          <a:lstStyle/>
          <a:p>
            <a:endParaRPr lang="en-IE"/>
          </a:p>
        </p:txBody>
      </p:sp>
      <p:sp>
        <p:nvSpPr>
          <p:cNvPr id="6" name="Slide Number Placeholder 5">
            <a:extLst>
              <a:ext uri="{FF2B5EF4-FFF2-40B4-BE49-F238E27FC236}">
                <a16:creationId xmlns:a16="http://schemas.microsoft.com/office/drawing/2014/main" id="{D77A9590-9294-4B31-9043-88BFBB49A4B8}"/>
              </a:ext>
            </a:extLst>
          </p:cNvPr>
          <p:cNvSpPr>
            <a:spLocks noGrp="1"/>
          </p:cNvSpPr>
          <p:nvPr>
            <p:ph type="sldNum" sz="quarter" idx="12"/>
          </p:nvPr>
        </p:nvSpPr>
        <p:spPr/>
        <p:txBody>
          <a:bodyPr/>
          <a:lstStyle/>
          <a:p>
            <a:fld id="{7B67A19E-D6D4-4424-80D4-2AF4A0F0FF2F}" type="slidenum">
              <a:rPr lang="en-IE" smtClean="0"/>
              <a:t>‹#›</a:t>
            </a:fld>
            <a:endParaRPr lang="en-IE"/>
          </a:p>
        </p:txBody>
      </p:sp>
    </p:spTree>
    <p:extLst>
      <p:ext uri="{BB962C8B-B14F-4D97-AF65-F5344CB8AC3E}">
        <p14:creationId xmlns:p14="http://schemas.microsoft.com/office/powerpoint/2010/main" val="409888137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4.xml"/><Relationship Id="rId1" Type="http://schemas.openxmlformats.org/officeDocument/2006/relationships/slideLayout" Target="../slideLayouts/slideLayout3.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6.xml"/><Relationship Id="rId1" Type="http://schemas.openxmlformats.org/officeDocument/2006/relationships/slideLayout" Target="../slideLayouts/slideLayout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82B3AFF-57DA-4654-BE90-82FB1FBD5A9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80A967D-D51F-48EA-944B-AAE7126A1B8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242BB1F-4EB4-4F85-82AD-0FBC7CFAA2B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6F7480F-6C6E-43E7-85BB-5840F331644D}" type="datetimeFigureOut">
              <a:rPr lang="en-US" smtClean="0"/>
              <a:t>11/8/2020</a:t>
            </a:fld>
            <a:endParaRPr lang="en-US"/>
          </a:p>
        </p:txBody>
      </p:sp>
      <p:sp>
        <p:nvSpPr>
          <p:cNvPr id="5" name="Footer Placeholder 4">
            <a:extLst>
              <a:ext uri="{FF2B5EF4-FFF2-40B4-BE49-F238E27FC236}">
                <a16:creationId xmlns:a16="http://schemas.microsoft.com/office/drawing/2014/main" id="{694A6412-F839-4594-A714-D02CE37D194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C0698DD-9525-41A4-9CA2-8C9297691CA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5E5BA22-30F0-428F-939B-BF6B128EA181}" type="slidenum">
              <a:rPr lang="en-US" smtClean="0"/>
              <a:t>‹#›</a:t>
            </a:fld>
            <a:endParaRPr lang="en-US"/>
          </a:p>
        </p:txBody>
      </p:sp>
    </p:spTree>
    <p:extLst>
      <p:ext uri="{BB962C8B-B14F-4D97-AF65-F5344CB8AC3E}">
        <p14:creationId xmlns:p14="http://schemas.microsoft.com/office/powerpoint/2010/main" val="756950751"/>
      </p:ext>
    </p:extLst>
  </p:cSld>
  <p:clrMap bg1="lt1" tx1="dk1" bg2="lt2" tx2="dk2" accent1="accent1" accent2="accent2" accent3="accent3" accent4="accent4" accent5="accent5" accent6="accent6" hlink="hlink" folHlink="folHlink"/>
  <p:sldLayoutIdLst>
    <p:sldLayoutId id="2147483652" r:id="rId1"/>
    <p:sldLayoutId id="2147483653"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AB89969-6A7A-4025-B3CC-79005753F7C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E"/>
          </a:p>
        </p:txBody>
      </p:sp>
      <p:sp>
        <p:nvSpPr>
          <p:cNvPr id="3" name="Text Placeholder 2">
            <a:extLst>
              <a:ext uri="{FF2B5EF4-FFF2-40B4-BE49-F238E27FC236}">
                <a16:creationId xmlns:a16="http://schemas.microsoft.com/office/drawing/2014/main" id="{B7855495-2B42-456B-88C2-970E4E8251B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Date Placeholder 3">
            <a:extLst>
              <a:ext uri="{FF2B5EF4-FFF2-40B4-BE49-F238E27FC236}">
                <a16:creationId xmlns:a16="http://schemas.microsoft.com/office/drawing/2014/main" id="{A24CE544-89A1-44BE-A095-1EC9978359F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76A30DB-F4E7-4029-9713-1E8B3926AB6E}" type="datetimeFigureOut">
              <a:rPr lang="en-IE" smtClean="0"/>
              <a:t>08/11/2020</a:t>
            </a:fld>
            <a:endParaRPr lang="en-IE"/>
          </a:p>
        </p:txBody>
      </p:sp>
      <p:sp>
        <p:nvSpPr>
          <p:cNvPr id="5" name="Footer Placeholder 4">
            <a:extLst>
              <a:ext uri="{FF2B5EF4-FFF2-40B4-BE49-F238E27FC236}">
                <a16:creationId xmlns:a16="http://schemas.microsoft.com/office/drawing/2014/main" id="{2840B4E9-7EFC-4596-9D58-D3BA4C63898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E"/>
          </a:p>
        </p:txBody>
      </p:sp>
      <p:sp>
        <p:nvSpPr>
          <p:cNvPr id="6" name="Slide Number Placeholder 5">
            <a:extLst>
              <a:ext uri="{FF2B5EF4-FFF2-40B4-BE49-F238E27FC236}">
                <a16:creationId xmlns:a16="http://schemas.microsoft.com/office/drawing/2014/main" id="{C0E9DD34-E5D3-4A4C-958D-A90CD22C6DB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43DD9E0-E2A3-4791-831F-1AFD5F943530}" type="slidenum">
              <a:rPr lang="en-IE" smtClean="0"/>
              <a:t>‹#›</a:t>
            </a:fld>
            <a:endParaRPr lang="en-IE"/>
          </a:p>
        </p:txBody>
      </p:sp>
    </p:spTree>
    <p:extLst>
      <p:ext uri="{BB962C8B-B14F-4D97-AF65-F5344CB8AC3E}">
        <p14:creationId xmlns:p14="http://schemas.microsoft.com/office/powerpoint/2010/main" val="3280525025"/>
      </p:ext>
    </p:extLst>
  </p:cSld>
  <p:clrMap bg1="lt1" tx1="dk1" bg2="lt2" tx2="dk2" accent1="accent1" accent2="accent2" accent3="accent3" accent4="accent4" accent5="accent5" accent6="accent6" hlink="hlink" folHlink="folHlink"/>
  <p:sldLayoutIdLst>
    <p:sldLayoutId id="2147483656" r:id="rId1"/>
    <p:sldLayoutId id="2147483655"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9BC3CB1-F4EF-45A0-AAE3-22A346FE23F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E"/>
          </a:p>
        </p:txBody>
      </p:sp>
      <p:sp>
        <p:nvSpPr>
          <p:cNvPr id="3" name="Text Placeholder 2">
            <a:extLst>
              <a:ext uri="{FF2B5EF4-FFF2-40B4-BE49-F238E27FC236}">
                <a16:creationId xmlns:a16="http://schemas.microsoft.com/office/drawing/2014/main" id="{AECA9C12-9BC6-49CC-B5B5-62EA5C4232A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Date Placeholder 3">
            <a:extLst>
              <a:ext uri="{FF2B5EF4-FFF2-40B4-BE49-F238E27FC236}">
                <a16:creationId xmlns:a16="http://schemas.microsoft.com/office/drawing/2014/main" id="{4B7D151C-F802-4588-954C-3D6EBF187BA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1C2CC13-8806-4893-B765-59C5DA9BEE2D}" type="datetimeFigureOut">
              <a:rPr lang="en-IE" smtClean="0"/>
              <a:t>08/11/2020</a:t>
            </a:fld>
            <a:endParaRPr lang="en-IE"/>
          </a:p>
        </p:txBody>
      </p:sp>
      <p:sp>
        <p:nvSpPr>
          <p:cNvPr id="5" name="Footer Placeholder 4">
            <a:extLst>
              <a:ext uri="{FF2B5EF4-FFF2-40B4-BE49-F238E27FC236}">
                <a16:creationId xmlns:a16="http://schemas.microsoft.com/office/drawing/2014/main" id="{9FA79F84-C78E-4058-9AB9-5D80EFF7607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E"/>
          </a:p>
        </p:txBody>
      </p:sp>
      <p:sp>
        <p:nvSpPr>
          <p:cNvPr id="6" name="Slide Number Placeholder 5">
            <a:extLst>
              <a:ext uri="{FF2B5EF4-FFF2-40B4-BE49-F238E27FC236}">
                <a16:creationId xmlns:a16="http://schemas.microsoft.com/office/drawing/2014/main" id="{D07DA87E-4FF2-4CA8-B2E7-C3ECEDF211C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B67A19E-D6D4-4424-80D4-2AF4A0F0FF2F}" type="slidenum">
              <a:rPr lang="en-IE" smtClean="0"/>
              <a:t>‹#›</a:t>
            </a:fld>
            <a:endParaRPr lang="en-IE"/>
          </a:p>
        </p:txBody>
      </p:sp>
    </p:spTree>
    <p:extLst>
      <p:ext uri="{BB962C8B-B14F-4D97-AF65-F5344CB8AC3E}">
        <p14:creationId xmlns:p14="http://schemas.microsoft.com/office/powerpoint/2010/main" val="2312249319"/>
      </p:ext>
    </p:extLst>
  </p:cSld>
  <p:clrMap bg1="lt1" tx1="dk1" bg2="lt2" tx2="dk2" accent1="accent1" accent2="accent2" accent3="accent3" accent4="accent4" accent5="accent5" accent6="accent6" hlink="hlink" folHlink="folHlink"/>
  <p:sldLayoutIdLst>
    <p:sldLayoutId id="2147483650" r:id="rId1"/>
    <p:sldLayoutId id="2147483649"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5.xml"/><Relationship Id="rId5" Type="http://schemas.openxmlformats.org/officeDocument/2006/relationships/image" Target="../media/image23.png"/><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openxmlformats.org/officeDocument/2006/relationships/hyperlink" Target="https://www.sixthtone.com/news/1001474/shanghais-plot-to-become-the-esports-capital-of-the-world"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hyperlink" Target="%22https:/www.bbc.com/news/world-asia-china-36414978" TargetMode="External"/><Relationship Id="rId2" Type="http://schemas.openxmlformats.org/officeDocument/2006/relationships/hyperlink" Target="https://time.com/5702971/blizzard-esports-hearthstone-hong-kong-protests-backlash-blitzchung/" TargetMode="External"/><Relationship Id="rId1" Type="http://schemas.openxmlformats.org/officeDocument/2006/relationships/slideLayout" Target="../slideLayouts/slideLayout3.xml"/><Relationship Id="rId4" Type="http://schemas.openxmlformats.org/officeDocument/2006/relationships/hyperlink" Target="https://www.scmp.com/abacus/games/article/3043049/beijing-and-shanghai-want-be-global-gaming-capitals-content-controls&#8203;"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close up of a logo&#10;&#10;Description automatically generated">
            <a:extLst>
              <a:ext uri="{FF2B5EF4-FFF2-40B4-BE49-F238E27FC236}">
                <a16:creationId xmlns:a16="http://schemas.microsoft.com/office/drawing/2014/main" id="{DDB382C4-894A-47E5-9444-0AEFAC1005B4}"/>
              </a:ext>
            </a:extLst>
          </p:cNvPr>
          <p:cNvPicPr>
            <a:picLocks noChangeAspect="1"/>
          </p:cNvPicPr>
          <p:nvPr/>
        </p:nvPicPr>
        <p:blipFill rotWithShape="1">
          <a:blip r:embed="rId2">
            <a:extLst>
              <a:ext uri="{28A0092B-C50C-407E-A947-70E740481C1C}">
                <a14:useLocalDpi xmlns:a14="http://schemas.microsoft.com/office/drawing/2010/main" val="0"/>
              </a:ext>
            </a:extLst>
          </a:blip>
          <a:srcRect b="11988"/>
          <a:stretch/>
        </p:blipFill>
        <p:spPr>
          <a:xfrm>
            <a:off x="20" y="0"/>
            <a:ext cx="12191980" cy="4801868"/>
          </a:xfrm>
          <a:prstGeom prst="rect">
            <a:avLst/>
          </a:prstGeom>
        </p:spPr>
      </p:pic>
      <p:pic>
        <p:nvPicPr>
          <p:cNvPr id="10" name="Picture 9">
            <a:extLst>
              <a:ext uri="{FF2B5EF4-FFF2-40B4-BE49-F238E27FC236}">
                <a16:creationId xmlns:a16="http://schemas.microsoft.com/office/drawing/2014/main" id="{D266A5D8-E184-4E8F-9001-D6F41E3974F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8235" t="20008" r="8214" b="59122"/>
          <a:stretch/>
        </p:blipFill>
        <p:spPr>
          <a:xfrm flipV="1">
            <a:off x="0" y="0"/>
            <a:ext cx="12191999" cy="1713062"/>
          </a:xfrm>
          <a:custGeom>
            <a:avLst/>
            <a:gdLst>
              <a:gd name="connsiteX0" fmla="*/ 0 w 12191999"/>
              <a:gd name="connsiteY0" fmla="*/ 1713062 h 1713062"/>
              <a:gd name="connsiteX1" fmla="*/ 12191999 w 12191999"/>
              <a:gd name="connsiteY1" fmla="*/ 1713062 h 1713062"/>
              <a:gd name="connsiteX2" fmla="*/ 12191999 w 12191999"/>
              <a:gd name="connsiteY2" fmla="*/ 0 h 1713062"/>
              <a:gd name="connsiteX3" fmla="*/ 0 w 12191999"/>
              <a:gd name="connsiteY3" fmla="*/ 0 h 1713062"/>
            </a:gdLst>
            <a:ahLst/>
            <a:cxnLst>
              <a:cxn ang="0">
                <a:pos x="connsiteX0" y="connsiteY0"/>
              </a:cxn>
              <a:cxn ang="0">
                <a:pos x="connsiteX1" y="connsiteY1"/>
              </a:cxn>
              <a:cxn ang="0">
                <a:pos x="connsiteX2" y="connsiteY2"/>
              </a:cxn>
              <a:cxn ang="0">
                <a:pos x="connsiteX3" y="connsiteY3"/>
              </a:cxn>
            </a:cxnLst>
            <a:rect l="l" t="t" r="r" b="b"/>
            <a:pathLst>
              <a:path w="12191999" h="1713062">
                <a:moveTo>
                  <a:pt x="0" y="1713062"/>
                </a:moveTo>
                <a:lnTo>
                  <a:pt x="12191999" y="1713062"/>
                </a:lnTo>
                <a:lnTo>
                  <a:pt x="12191999" y="0"/>
                </a:lnTo>
                <a:lnTo>
                  <a:pt x="0" y="0"/>
                </a:lnTo>
                <a:close/>
              </a:path>
            </a:pathLst>
          </a:custGeom>
        </p:spPr>
      </p:pic>
      <p:pic>
        <p:nvPicPr>
          <p:cNvPr id="12" name="Picture 11">
            <a:extLst>
              <a:ext uri="{FF2B5EF4-FFF2-40B4-BE49-F238E27FC236}">
                <a16:creationId xmlns:a16="http://schemas.microsoft.com/office/drawing/2014/main" id="{4EB1D02B-BBFA-4A97-A021-7816ECC3490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8235" t="-1" r="8214" b="80325"/>
          <a:stretch/>
        </p:blipFill>
        <p:spPr>
          <a:xfrm flipV="1">
            <a:off x="0" y="3840845"/>
            <a:ext cx="12195047" cy="1614974"/>
          </a:xfrm>
          <a:custGeom>
            <a:avLst/>
            <a:gdLst>
              <a:gd name="connsiteX0" fmla="*/ 0 w 12191999"/>
              <a:gd name="connsiteY0" fmla="*/ 1614974 h 1614974"/>
              <a:gd name="connsiteX1" fmla="*/ 12191999 w 12191999"/>
              <a:gd name="connsiteY1" fmla="*/ 1614974 h 1614974"/>
              <a:gd name="connsiteX2" fmla="*/ 12191999 w 12191999"/>
              <a:gd name="connsiteY2" fmla="*/ 0 h 1614974"/>
              <a:gd name="connsiteX3" fmla="*/ 0 w 12191999"/>
              <a:gd name="connsiteY3" fmla="*/ 0 h 1614974"/>
            </a:gdLst>
            <a:ahLst/>
            <a:cxnLst>
              <a:cxn ang="0">
                <a:pos x="connsiteX0" y="connsiteY0"/>
              </a:cxn>
              <a:cxn ang="0">
                <a:pos x="connsiteX1" y="connsiteY1"/>
              </a:cxn>
              <a:cxn ang="0">
                <a:pos x="connsiteX2" y="connsiteY2"/>
              </a:cxn>
              <a:cxn ang="0">
                <a:pos x="connsiteX3" y="connsiteY3"/>
              </a:cxn>
            </a:cxnLst>
            <a:rect l="l" t="t" r="r" b="b"/>
            <a:pathLst>
              <a:path w="12191999" h="1614974">
                <a:moveTo>
                  <a:pt x="0" y="1614974"/>
                </a:moveTo>
                <a:lnTo>
                  <a:pt x="12191999" y="1614974"/>
                </a:lnTo>
                <a:lnTo>
                  <a:pt x="12191999" y="0"/>
                </a:lnTo>
                <a:lnTo>
                  <a:pt x="0" y="0"/>
                </a:lnTo>
                <a:close/>
              </a:path>
            </a:pathLst>
          </a:custGeom>
        </p:spPr>
      </p:pic>
      <p:sp>
        <p:nvSpPr>
          <p:cNvPr id="14" name="Rectangle 13">
            <a:extLst>
              <a:ext uri="{FF2B5EF4-FFF2-40B4-BE49-F238E27FC236}">
                <a16:creationId xmlns:a16="http://schemas.microsoft.com/office/drawing/2014/main" id="{BDD7BED2-CC5E-4866-AC0C-DCF928AF8A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5390368"/>
            <a:ext cx="12188952" cy="146763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D1A76BE3-7F70-4FA2-BC94-3225B2045D1E}"/>
              </a:ext>
            </a:extLst>
          </p:cNvPr>
          <p:cNvSpPr txBox="1"/>
          <p:nvPr/>
        </p:nvSpPr>
        <p:spPr>
          <a:xfrm>
            <a:off x="555110" y="5141246"/>
            <a:ext cx="11461399" cy="923330"/>
          </a:xfrm>
          <a:prstGeom prst="rect">
            <a:avLst/>
          </a:prstGeom>
          <a:noFill/>
        </p:spPr>
        <p:txBody>
          <a:bodyPr wrap="square" rtlCol="0">
            <a:spAutoFit/>
          </a:bodyPr>
          <a:lstStyle/>
          <a:p>
            <a:r>
              <a:rPr lang="en-IE" sz="5400"/>
              <a:t>The Censorship of video games in china</a:t>
            </a:r>
            <a:endParaRPr lang="en-US" sz="5400"/>
          </a:p>
        </p:txBody>
      </p:sp>
    </p:spTree>
    <p:extLst>
      <p:ext uri="{BB962C8B-B14F-4D97-AF65-F5344CB8AC3E}">
        <p14:creationId xmlns:p14="http://schemas.microsoft.com/office/powerpoint/2010/main" val="29952137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B854194-185D-494D-905C-7C7CB2E3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211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4F5FA0D-0104-4987-8241-EFF7C85B8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8"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2897127E-6CEF-446C-BE87-93B7C46E49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C63FE98A-F97D-48F3-AF9C-2C57FF381C0F}"/>
              </a:ext>
            </a:extLst>
          </p:cNvPr>
          <p:cNvSpPr>
            <a:spLocks noGrp="1"/>
          </p:cNvSpPr>
          <p:nvPr>
            <p:ph type="title"/>
          </p:nvPr>
        </p:nvSpPr>
        <p:spPr>
          <a:xfrm>
            <a:off x="640079" y="2053641"/>
            <a:ext cx="3669161" cy="2760098"/>
          </a:xfrm>
        </p:spPr>
        <p:txBody>
          <a:bodyPr>
            <a:normAutofit/>
          </a:bodyPr>
          <a:lstStyle/>
          <a:p>
            <a:r>
              <a:rPr lang="en-IE">
                <a:solidFill>
                  <a:srgbClr val="FFFFFF"/>
                </a:solidFill>
              </a:rPr>
              <a:t>Japans influence in the Chinese game market</a:t>
            </a:r>
            <a:endParaRPr lang="en-IE">
              <a:solidFill>
                <a:srgbClr val="FFFFFF"/>
              </a:solidFill>
              <a:cs typeface="Calibri Light"/>
            </a:endParaRPr>
          </a:p>
        </p:txBody>
      </p:sp>
      <p:sp>
        <p:nvSpPr>
          <p:cNvPr id="3" name="Content Placeholder 2">
            <a:extLst>
              <a:ext uri="{FF2B5EF4-FFF2-40B4-BE49-F238E27FC236}">
                <a16:creationId xmlns:a16="http://schemas.microsoft.com/office/drawing/2014/main" id="{9EE6C1F3-3450-497B-9181-4F90265BC516}"/>
              </a:ext>
            </a:extLst>
          </p:cNvPr>
          <p:cNvSpPr>
            <a:spLocks noGrp="1"/>
          </p:cNvSpPr>
          <p:nvPr>
            <p:ph idx="1"/>
          </p:nvPr>
        </p:nvSpPr>
        <p:spPr>
          <a:xfrm>
            <a:off x="6090574" y="801866"/>
            <a:ext cx="5306084" cy="5230634"/>
          </a:xfrm>
        </p:spPr>
        <p:txBody>
          <a:bodyPr anchor="ctr">
            <a:normAutofit/>
          </a:bodyPr>
          <a:lstStyle/>
          <a:p>
            <a:r>
              <a:rPr lang="en-IE" sz="1900">
                <a:solidFill>
                  <a:srgbClr val="000000"/>
                </a:solidFill>
              </a:rPr>
              <a:t>There was economic turmoil in China in the 1980s due to the lose of their leader Mao Zedong.</a:t>
            </a:r>
            <a:endParaRPr lang="en-IE" sz="1900">
              <a:solidFill>
                <a:srgbClr val="000000"/>
              </a:solidFill>
              <a:cs typeface="Calibri"/>
            </a:endParaRPr>
          </a:p>
          <a:p>
            <a:r>
              <a:rPr lang="en-IE" sz="1900">
                <a:solidFill>
                  <a:srgbClr val="000000"/>
                </a:solidFill>
              </a:rPr>
              <a:t>The country was very technologically far behind the western world.</a:t>
            </a:r>
          </a:p>
          <a:p>
            <a:r>
              <a:rPr lang="en-IE" sz="1900">
                <a:solidFill>
                  <a:srgbClr val="000000"/>
                </a:solidFill>
              </a:rPr>
              <a:t>Japan began to attempt to bring in games in the mid 80s due to a large video games market crash in America.</a:t>
            </a:r>
          </a:p>
          <a:p>
            <a:r>
              <a:rPr lang="en-IE" sz="1900">
                <a:solidFill>
                  <a:srgbClr val="000000"/>
                </a:solidFill>
              </a:rPr>
              <a:t>Japan were met with many barriers when trying to sell to the Chinese market.</a:t>
            </a:r>
          </a:p>
          <a:p>
            <a:r>
              <a:rPr lang="en-IE" sz="19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The Chinese government had imposed massive 130% import tariffs making the games extremely expensive, second was a large amount of piracy, and black-market sales are games and consoles due to the lack of them before, these markets ignored copyright laws and made it impossible for a healthy game market to grow. (Liao, 2016).</a:t>
            </a:r>
            <a:endParaRPr lang="en-IE" sz="1900">
              <a:solidFill>
                <a:srgbClr val="000000"/>
              </a:solidFill>
            </a:endParaRPr>
          </a:p>
        </p:txBody>
      </p:sp>
    </p:spTree>
    <p:extLst>
      <p:ext uri="{BB962C8B-B14F-4D97-AF65-F5344CB8AC3E}">
        <p14:creationId xmlns:p14="http://schemas.microsoft.com/office/powerpoint/2010/main" val="25608237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4" descr="Text, arrow&#10;&#10;Description automatically generated">
            <a:extLst>
              <a:ext uri="{FF2B5EF4-FFF2-40B4-BE49-F238E27FC236}">
                <a16:creationId xmlns:a16="http://schemas.microsoft.com/office/drawing/2014/main" id="{72B3AD0E-116B-4069-99CE-597DDB138EDE}"/>
              </a:ext>
            </a:extLst>
          </p:cNvPr>
          <p:cNvPicPr>
            <a:picLocks noChangeAspect="1"/>
          </p:cNvPicPr>
          <p:nvPr/>
        </p:nvPicPr>
        <p:blipFill rotWithShape="1">
          <a:blip r:embed="rId3"/>
          <a:srcRect l="10235" r="1764" b="-1"/>
          <a:stretch/>
        </p:blipFill>
        <p:spPr>
          <a:xfrm>
            <a:off x="20" y="10"/>
            <a:ext cx="12191981" cy="6857990"/>
          </a:xfrm>
          <a:prstGeom prst="rect">
            <a:avLst/>
          </a:prstGeom>
        </p:spPr>
      </p:pic>
      <p:sp>
        <p:nvSpPr>
          <p:cNvPr id="55" name="Rectangle 5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9873" cy="68580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9F68ECD-2A38-4662-A197-5062FEC1DB59}"/>
              </a:ext>
            </a:extLst>
          </p:cNvPr>
          <p:cNvSpPr>
            <a:spLocks noGrp="1"/>
          </p:cNvSpPr>
          <p:nvPr>
            <p:ph type="title"/>
          </p:nvPr>
        </p:nvSpPr>
        <p:spPr>
          <a:xfrm>
            <a:off x="643467" y="321734"/>
            <a:ext cx="6891186" cy="1135737"/>
          </a:xfrm>
        </p:spPr>
        <p:txBody>
          <a:bodyPr>
            <a:normAutofit/>
          </a:bodyPr>
          <a:lstStyle/>
          <a:p>
            <a:r>
              <a:rPr lang="en-IE" sz="3600"/>
              <a:t>Introduction of Console Ban</a:t>
            </a:r>
          </a:p>
        </p:txBody>
      </p:sp>
      <p:sp>
        <p:nvSpPr>
          <p:cNvPr id="3" name="Content Placeholder 2">
            <a:extLst>
              <a:ext uri="{FF2B5EF4-FFF2-40B4-BE49-F238E27FC236}">
                <a16:creationId xmlns:a16="http://schemas.microsoft.com/office/drawing/2014/main" id="{09ED1068-E489-491E-83B7-C335B94292C8}"/>
              </a:ext>
            </a:extLst>
          </p:cNvPr>
          <p:cNvSpPr>
            <a:spLocks noGrp="1"/>
          </p:cNvSpPr>
          <p:nvPr>
            <p:ph idx="1"/>
          </p:nvPr>
        </p:nvSpPr>
        <p:spPr>
          <a:xfrm>
            <a:off x="643467" y="1782981"/>
            <a:ext cx="6891187" cy="4393982"/>
          </a:xfrm>
        </p:spPr>
        <p:txBody>
          <a:bodyPr>
            <a:normAutofit/>
          </a:bodyPr>
          <a:lstStyle/>
          <a:p>
            <a:pPr>
              <a:buClr>
                <a:srgbClr val="F93C0F"/>
              </a:buClr>
            </a:pPr>
            <a:r>
              <a:rPr lang="en-IE" sz="2000"/>
              <a:t>After the influx of Video-Games, Arcade games and more to the Chinese market the Government began to deem it an addiction.</a:t>
            </a:r>
          </a:p>
          <a:p>
            <a:pPr>
              <a:buClr>
                <a:srgbClr val="F93C0F"/>
              </a:buClr>
            </a:pPr>
            <a:r>
              <a:rPr lang="en-IE" sz="2000"/>
              <a:t>During the 90s the Government and even many of their people began to describe video-games as “Digital Heroin”.(Liao 2016).</a:t>
            </a:r>
          </a:p>
          <a:p>
            <a:pPr>
              <a:buClr>
                <a:srgbClr val="F93C0F"/>
              </a:buClr>
            </a:pPr>
            <a:r>
              <a:rPr lang="en-IE" sz="2000"/>
              <a:t>Along with this in 2000 China introduced a console ban that wouldn’t be officially lifted until 2015.</a:t>
            </a:r>
          </a:p>
        </p:txBody>
      </p:sp>
      <p:grpSp>
        <p:nvGrpSpPr>
          <p:cNvPr id="56" name="Group 59">
            <a:extLst>
              <a:ext uri="{FF2B5EF4-FFF2-40B4-BE49-F238E27FC236}">
                <a16:creationId xmlns:a16="http://schemas.microsoft.com/office/drawing/2014/main" id="{07EAA094-9CF6-4695-958A-33D9BCAA947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23132" y="713128"/>
            <a:ext cx="1068867" cy="2126625"/>
            <a:chOff x="10918968" y="713127"/>
            <a:chExt cx="1273032" cy="2532832"/>
          </a:xfrm>
        </p:grpSpPr>
        <p:sp>
          <p:nvSpPr>
            <p:cNvPr id="61" name="Rectangle 60">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Isosceles Triangle 6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9" name="Isosceles Triangle 6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460440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3" name="Rectangle 45">
            <a:extLst>
              <a:ext uri="{FF2B5EF4-FFF2-40B4-BE49-F238E27FC236}">
                <a16:creationId xmlns:a16="http://schemas.microsoft.com/office/drawing/2014/main" id="{C5E1D13B-3A3C-462E-A6FF-A3D5A3881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Freeform 6">
            <a:extLst>
              <a:ext uri="{FF2B5EF4-FFF2-40B4-BE49-F238E27FC236}">
                <a16:creationId xmlns:a16="http://schemas.microsoft.com/office/drawing/2014/main" id="{B82AB0A7-5ADB-43AA-A85D-9EB9D8BC09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794214" y="900814"/>
            <a:ext cx="759618" cy="5710965"/>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5" name="Freeform 7">
            <a:extLst>
              <a:ext uri="{FF2B5EF4-FFF2-40B4-BE49-F238E27FC236}">
                <a16:creationId xmlns:a16="http://schemas.microsoft.com/office/drawing/2014/main" id="{94214E17-97F3-4B04-AAE9-03BA148AE9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792875" y="633165"/>
            <a:ext cx="482654" cy="5521414"/>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2" name="Rectangle 8">
            <a:extLst>
              <a:ext uri="{FF2B5EF4-FFF2-40B4-BE49-F238E27FC236}">
                <a16:creationId xmlns:a16="http://schemas.microsoft.com/office/drawing/2014/main" id="{EC9D92EA-1FC7-47BC-8749-59CAF27E94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 y="634080"/>
            <a:ext cx="7275530" cy="525164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EC76D661-E0B0-4602-9633-43FF99F85F36}"/>
              </a:ext>
            </a:extLst>
          </p:cNvPr>
          <p:cNvSpPr>
            <a:spLocks noGrp="1"/>
          </p:cNvSpPr>
          <p:nvPr>
            <p:ph type="title"/>
          </p:nvPr>
        </p:nvSpPr>
        <p:spPr>
          <a:xfrm>
            <a:off x="804201" y="951273"/>
            <a:ext cx="6149595" cy="1190546"/>
          </a:xfrm>
        </p:spPr>
        <p:txBody>
          <a:bodyPr>
            <a:normAutofit/>
          </a:bodyPr>
          <a:lstStyle/>
          <a:p>
            <a:r>
              <a:rPr lang="en-IE" sz="3600">
                <a:solidFill>
                  <a:srgbClr val="FFFFFF"/>
                </a:solidFill>
              </a:rPr>
              <a:t>Addiction laws introduced</a:t>
            </a:r>
          </a:p>
        </p:txBody>
      </p:sp>
      <p:sp>
        <p:nvSpPr>
          <p:cNvPr id="3" name="Content Placeholder 2">
            <a:extLst>
              <a:ext uri="{FF2B5EF4-FFF2-40B4-BE49-F238E27FC236}">
                <a16:creationId xmlns:a16="http://schemas.microsoft.com/office/drawing/2014/main" id="{41E8EAAE-A75A-4ADC-9558-C5C6EBECCA4E}"/>
              </a:ext>
            </a:extLst>
          </p:cNvPr>
          <p:cNvSpPr>
            <a:spLocks noGrp="1"/>
          </p:cNvSpPr>
          <p:nvPr>
            <p:ph idx="1"/>
          </p:nvPr>
        </p:nvSpPr>
        <p:spPr>
          <a:xfrm>
            <a:off x="811094" y="2232591"/>
            <a:ext cx="6149595" cy="3301517"/>
          </a:xfrm>
        </p:spPr>
        <p:txBody>
          <a:bodyPr anchor="t">
            <a:normAutofit/>
          </a:bodyPr>
          <a:lstStyle/>
          <a:p>
            <a:r>
              <a:rPr lang="en-IE" sz="1700">
                <a:solidFill>
                  <a:srgbClr val="FEFFFF"/>
                </a:solidFill>
              </a:rPr>
              <a:t>System brought into effect in 2005 by Ministry of Culture that affected players awards and experience points in-game after a certain amount of hours of game time.</a:t>
            </a:r>
          </a:p>
          <a:p>
            <a:r>
              <a:rPr lang="en-IE" sz="1700">
                <a:solidFill>
                  <a:srgbClr val="FEFFFF"/>
                </a:solidFill>
                <a:effectLst/>
                <a:latin typeface="Calibri" panose="020F0502020204030204" pitchFamily="34" charset="0"/>
                <a:ea typeface="Calibri" panose="020F0502020204030204" pitchFamily="34" charset="0"/>
                <a:cs typeface="Times New Roman" panose="02020603050405020304" pitchFamily="18" charset="0"/>
              </a:rPr>
              <a:t>This anti-addiction system, after three hours cuts into the rewards players can earn in-game, like experience points or equipment acquired by their character. After 5 hours, the system will issue warnings to the player that they have been playing too long along with giving damage to the character and cutting experience points that can be earned to a measly zero. (Dickie, 2005). </a:t>
            </a:r>
          </a:p>
          <a:p>
            <a:r>
              <a:rPr lang="en-IE" sz="1700">
                <a:solidFill>
                  <a:srgbClr val="FEFFFF"/>
                </a:solidFill>
                <a:latin typeface="Calibri" panose="020F0502020204030204" pitchFamily="34" charset="0"/>
                <a:cs typeface="Times New Roman" panose="02020603050405020304" pitchFamily="18" charset="0"/>
              </a:rPr>
              <a:t>In 2007 this saw minors daily usage cut to 3 hours or less daily.</a:t>
            </a:r>
            <a:endParaRPr lang="en-IE" sz="1700">
              <a:solidFill>
                <a:srgbClr val="FEFFFF"/>
              </a:solidFill>
            </a:endParaRPr>
          </a:p>
        </p:txBody>
      </p:sp>
      <p:pic>
        <p:nvPicPr>
          <p:cNvPr id="9" name="Picture 14" descr="Text&#10;&#10;Description automatically generated">
            <a:extLst>
              <a:ext uri="{FF2B5EF4-FFF2-40B4-BE49-F238E27FC236}">
                <a16:creationId xmlns:a16="http://schemas.microsoft.com/office/drawing/2014/main" id="{5D25D189-C038-4FF8-82FD-0860F90B65FF}"/>
              </a:ext>
            </a:extLst>
          </p:cNvPr>
          <p:cNvPicPr>
            <a:picLocks noChangeAspect="1"/>
          </p:cNvPicPr>
          <p:nvPr/>
        </p:nvPicPr>
        <p:blipFill rotWithShape="1">
          <a:blip r:embed="rId3"/>
          <a:srcRect l="26351" r="20726" b="-2"/>
          <a:stretch/>
        </p:blipFill>
        <p:spPr>
          <a:xfrm>
            <a:off x="7554137" y="1353980"/>
            <a:ext cx="4637558" cy="5257799"/>
          </a:xfrm>
          <a:prstGeom prst="rect">
            <a:avLst/>
          </a:prstGeom>
        </p:spPr>
      </p:pic>
    </p:spTree>
    <p:extLst>
      <p:ext uri="{BB962C8B-B14F-4D97-AF65-F5344CB8AC3E}">
        <p14:creationId xmlns:p14="http://schemas.microsoft.com/office/powerpoint/2010/main" val="26201958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4" descr="A picture containing table, sitting, small, monitor&#10;&#10;Description automatically generated">
            <a:extLst>
              <a:ext uri="{FF2B5EF4-FFF2-40B4-BE49-F238E27FC236}">
                <a16:creationId xmlns:a16="http://schemas.microsoft.com/office/drawing/2014/main" id="{50678ED9-9CC6-4848-8692-9271E6C4B29E}"/>
              </a:ext>
            </a:extLst>
          </p:cNvPr>
          <p:cNvPicPr>
            <a:picLocks noChangeAspect="1"/>
          </p:cNvPicPr>
          <p:nvPr/>
        </p:nvPicPr>
        <p:blipFill rotWithShape="1">
          <a:blip r:embed="rId3"/>
          <a:srcRect t="6372" b="1792"/>
          <a:stretch/>
        </p:blipFill>
        <p:spPr>
          <a:xfrm>
            <a:off x="20" y="10"/>
            <a:ext cx="12191981" cy="6857990"/>
          </a:xfrm>
          <a:prstGeom prst="rect">
            <a:avLst/>
          </a:prstGeom>
        </p:spPr>
      </p:pic>
      <p:sp>
        <p:nvSpPr>
          <p:cNvPr id="9" name="Rectangle 8">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9873" cy="68580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44EECA6-CBAE-4B50-AC57-766C97544F89}"/>
              </a:ext>
            </a:extLst>
          </p:cNvPr>
          <p:cNvSpPr>
            <a:spLocks noGrp="1"/>
          </p:cNvSpPr>
          <p:nvPr>
            <p:ph type="title"/>
          </p:nvPr>
        </p:nvSpPr>
        <p:spPr>
          <a:xfrm>
            <a:off x="643467" y="321734"/>
            <a:ext cx="6891186" cy="1135737"/>
          </a:xfrm>
        </p:spPr>
        <p:txBody>
          <a:bodyPr>
            <a:normAutofit/>
          </a:bodyPr>
          <a:lstStyle/>
          <a:p>
            <a:r>
              <a:rPr lang="en-IE" sz="3600"/>
              <a:t>Pressure on Western Developers</a:t>
            </a:r>
          </a:p>
        </p:txBody>
      </p:sp>
      <p:sp>
        <p:nvSpPr>
          <p:cNvPr id="3" name="Content Placeholder 2">
            <a:extLst>
              <a:ext uri="{FF2B5EF4-FFF2-40B4-BE49-F238E27FC236}">
                <a16:creationId xmlns:a16="http://schemas.microsoft.com/office/drawing/2014/main" id="{5AE6DD50-D514-415D-B7C9-EB26E082D1B0}"/>
              </a:ext>
            </a:extLst>
          </p:cNvPr>
          <p:cNvSpPr>
            <a:spLocks noGrp="1"/>
          </p:cNvSpPr>
          <p:nvPr>
            <p:ph idx="1"/>
          </p:nvPr>
        </p:nvSpPr>
        <p:spPr>
          <a:xfrm>
            <a:off x="643467" y="1782981"/>
            <a:ext cx="6891187" cy="4393982"/>
          </a:xfrm>
        </p:spPr>
        <p:txBody>
          <a:bodyPr>
            <a:normAutofit/>
          </a:bodyPr>
          <a:lstStyle/>
          <a:p>
            <a:r>
              <a:rPr lang="en-IE" sz="2000"/>
              <a:t>Due to these laws tracking gamers play time there was pressure on developers outside of China to implement these changes in their game to enter the Chinese market.</a:t>
            </a:r>
          </a:p>
          <a:p>
            <a:r>
              <a:rPr lang="en-IE" sz="2000"/>
              <a:t>The sheer size of the Chinese market is too much for some companies to lose out on.</a:t>
            </a:r>
          </a:p>
          <a:p>
            <a:r>
              <a:rPr lang="en-IE" sz="2000"/>
              <a:t>Large companies like Blizzard, Riot Games and Epic Games have reportedly hired Chinese counterparts to implement these changes especially due to the tightening of the law in 2019.</a:t>
            </a:r>
          </a:p>
        </p:txBody>
      </p:sp>
      <p:grpSp>
        <p:nvGrpSpPr>
          <p:cNvPr id="11" name="Group 10">
            <a:extLst>
              <a:ext uri="{FF2B5EF4-FFF2-40B4-BE49-F238E27FC236}">
                <a16:creationId xmlns:a16="http://schemas.microsoft.com/office/drawing/2014/main" id="{07EAA094-9CF6-4695-958A-33D9BCAA947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23132" y="713128"/>
            <a:ext cx="1068867" cy="2126625"/>
            <a:chOff x="10918968" y="713127"/>
            <a:chExt cx="1273032" cy="2532832"/>
          </a:xfrm>
        </p:grpSpPr>
        <p:sp>
          <p:nvSpPr>
            <p:cNvPr id="12" name="Rectangle 11">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Isosceles Triangle 12">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Isosceles Triangle 14">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253869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4" descr="Shape&#10;&#10;Description automatically generated">
            <a:extLst>
              <a:ext uri="{FF2B5EF4-FFF2-40B4-BE49-F238E27FC236}">
                <a16:creationId xmlns:a16="http://schemas.microsoft.com/office/drawing/2014/main" id="{F79468C6-9FD0-40F2-A951-FD031C4759D7}"/>
              </a:ext>
            </a:extLst>
          </p:cNvPr>
          <p:cNvPicPr>
            <a:picLocks noChangeAspect="1"/>
          </p:cNvPicPr>
          <p:nvPr/>
        </p:nvPicPr>
        <p:blipFill rotWithShape="1">
          <a:blip r:embed="rId3"/>
          <a:srcRect t="5063"/>
          <a:stretch/>
        </p:blipFill>
        <p:spPr>
          <a:xfrm>
            <a:off x="-1" y="10"/>
            <a:ext cx="12192000" cy="6857990"/>
          </a:xfrm>
          <a:prstGeom prst="rect">
            <a:avLst/>
          </a:prstGeom>
        </p:spPr>
      </p:pic>
      <p:sp>
        <p:nvSpPr>
          <p:cNvPr id="18" name="Freeform 5">
            <a:extLst>
              <a:ext uri="{FF2B5EF4-FFF2-40B4-BE49-F238E27FC236}">
                <a16:creationId xmlns:a16="http://schemas.microsoft.com/office/drawing/2014/main" id="{3CD9DF72-87A3-404E-A828-84CBF11A83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flipH="1">
            <a:off x="0" y="998175"/>
            <a:ext cx="6017172" cy="5859825"/>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5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2" name="Title 1">
            <a:extLst>
              <a:ext uri="{FF2B5EF4-FFF2-40B4-BE49-F238E27FC236}">
                <a16:creationId xmlns:a16="http://schemas.microsoft.com/office/drawing/2014/main" id="{1B1F4691-9C22-4070-A579-0B5C3E3800F2}"/>
              </a:ext>
            </a:extLst>
          </p:cNvPr>
          <p:cNvSpPr>
            <a:spLocks noGrp="1"/>
          </p:cNvSpPr>
          <p:nvPr>
            <p:ph type="title"/>
          </p:nvPr>
        </p:nvSpPr>
        <p:spPr>
          <a:xfrm>
            <a:off x="709448" y="1913950"/>
            <a:ext cx="4204137" cy="1342754"/>
          </a:xfrm>
        </p:spPr>
        <p:txBody>
          <a:bodyPr>
            <a:normAutofit/>
          </a:bodyPr>
          <a:lstStyle/>
          <a:p>
            <a:pPr algn="ctr"/>
            <a:r>
              <a:rPr lang="en-IE" sz="3600"/>
              <a:t>Tightening of laws in 2019</a:t>
            </a:r>
          </a:p>
        </p:txBody>
      </p:sp>
      <p:cxnSp>
        <p:nvCxnSpPr>
          <p:cNvPr id="19" name="Straight Connector 10">
            <a:extLst>
              <a:ext uri="{FF2B5EF4-FFF2-40B4-BE49-F238E27FC236}">
                <a16:creationId xmlns:a16="http://schemas.microsoft.com/office/drawing/2014/main" id="{20E3A342-4D61-4E3F-AF90-1AB42AEB96C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87051" y="3337139"/>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08FD9CE9-66A8-43BC-A806-8EC638B3AEBA}"/>
              </a:ext>
            </a:extLst>
          </p:cNvPr>
          <p:cNvSpPr>
            <a:spLocks noGrp="1"/>
          </p:cNvSpPr>
          <p:nvPr>
            <p:ph idx="1"/>
          </p:nvPr>
        </p:nvSpPr>
        <p:spPr>
          <a:xfrm>
            <a:off x="525516" y="3417573"/>
            <a:ext cx="4593021" cy="2619839"/>
          </a:xfrm>
        </p:spPr>
        <p:txBody>
          <a:bodyPr anchor="ctr">
            <a:normAutofit/>
          </a:bodyPr>
          <a:lstStyle/>
          <a:p>
            <a:r>
              <a:rPr lang="en-US" sz="1500"/>
              <a:t>These changes will warn younger players of their playtime after three hours on weekends and doesn’t allow players to play between the hours of 9p.m. And 8a.m. on weekdays. (Cutchin, 2019).</a:t>
            </a:r>
          </a:p>
          <a:p>
            <a:r>
              <a:rPr lang="en-US" sz="1500"/>
              <a:t>Minors gameplay is capped at 90 minutes daily Monday to Friday and are not allowed to play between 9p.m. and 8a.m.</a:t>
            </a:r>
          </a:p>
          <a:p>
            <a:r>
              <a:rPr lang="en-US" sz="1500"/>
              <a:t>On weekends they are allowed three hours up until 10p.m.</a:t>
            </a:r>
          </a:p>
          <a:p>
            <a:endParaRPr lang="en-IE" sz="1500"/>
          </a:p>
        </p:txBody>
      </p:sp>
    </p:spTree>
    <p:extLst>
      <p:ext uri="{BB962C8B-B14F-4D97-AF65-F5344CB8AC3E}">
        <p14:creationId xmlns:p14="http://schemas.microsoft.com/office/powerpoint/2010/main" val="41305095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5" descr="A picture containing logo&#10;&#10;Description automatically generated">
            <a:extLst>
              <a:ext uri="{FF2B5EF4-FFF2-40B4-BE49-F238E27FC236}">
                <a16:creationId xmlns:a16="http://schemas.microsoft.com/office/drawing/2014/main" id="{F29BCDD9-894C-4902-9693-A5F173AAB3A4}"/>
              </a:ext>
            </a:extLst>
          </p:cNvPr>
          <p:cNvPicPr>
            <a:picLocks noChangeAspect="1"/>
          </p:cNvPicPr>
          <p:nvPr/>
        </p:nvPicPr>
        <p:blipFill rotWithShape="1">
          <a:blip r:embed="rId3"/>
          <a:srcRect l="5174" r="2381"/>
          <a:stretch/>
        </p:blipFill>
        <p:spPr>
          <a:xfrm>
            <a:off x="-1" y="10"/>
            <a:ext cx="12192000" cy="6857990"/>
          </a:xfrm>
          <a:prstGeom prst="rect">
            <a:avLst/>
          </a:prstGeom>
        </p:spPr>
      </p:pic>
      <p:sp>
        <p:nvSpPr>
          <p:cNvPr id="38" name="Freeform 5">
            <a:extLst>
              <a:ext uri="{FF2B5EF4-FFF2-40B4-BE49-F238E27FC236}">
                <a16:creationId xmlns:a16="http://schemas.microsoft.com/office/drawing/2014/main" id="{3CD9DF72-87A3-404E-A828-84CBF11A83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flipH="1">
            <a:off x="0" y="998175"/>
            <a:ext cx="6017172" cy="5859825"/>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5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2" name="Title 1">
            <a:extLst>
              <a:ext uri="{FF2B5EF4-FFF2-40B4-BE49-F238E27FC236}">
                <a16:creationId xmlns:a16="http://schemas.microsoft.com/office/drawing/2014/main" id="{643A1837-FC00-4F8A-89D4-B383A8D726C1}"/>
              </a:ext>
            </a:extLst>
          </p:cNvPr>
          <p:cNvSpPr>
            <a:spLocks noGrp="1"/>
          </p:cNvSpPr>
          <p:nvPr>
            <p:ph type="title"/>
          </p:nvPr>
        </p:nvSpPr>
        <p:spPr>
          <a:xfrm>
            <a:off x="709448" y="1913950"/>
            <a:ext cx="4204137" cy="1342754"/>
          </a:xfrm>
        </p:spPr>
        <p:txBody>
          <a:bodyPr>
            <a:normAutofit/>
          </a:bodyPr>
          <a:lstStyle/>
          <a:p>
            <a:pPr algn="ctr"/>
            <a:r>
              <a:rPr lang="en-IE" sz="3600"/>
              <a:t>Tightening of Laws 2019</a:t>
            </a:r>
          </a:p>
        </p:txBody>
      </p:sp>
      <p:cxnSp>
        <p:nvCxnSpPr>
          <p:cNvPr id="40" name="Straight Connector 39">
            <a:extLst>
              <a:ext uri="{FF2B5EF4-FFF2-40B4-BE49-F238E27FC236}">
                <a16:creationId xmlns:a16="http://schemas.microsoft.com/office/drawing/2014/main" id="{20E3A342-4D61-4E3F-AF90-1AB42AEB96C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87051" y="3337139"/>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10D2524F-33BD-47B0-A11A-8FE02C745E01}"/>
              </a:ext>
            </a:extLst>
          </p:cNvPr>
          <p:cNvSpPr>
            <a:spLocks noGrp="1"/>
          </p:cNvSpPr>
          <p:nvPr>
            <p:ph idx="1"/>
          </p:nvPr>
        </p:nvSpPr>
        <p:spPr>
          <a:xfrm>
            <a:off x="525516" y="3417573"/>
            <a:ext cx="4593021" cy="2619839"/>
          </a:xfrm>
        </p:spPr>
        <p:txBody>
          <a:bodyPr vert="horz" lIns="91440" tIns="45720" rIns="91440" bIns="45720" rtlCol="0" anchor="ctr">
            <a:normAutofit/>
          </a:bodyPr>
          <a:lstStyle/>
          <a:p>
            <a:r>
              <a:rPr lang="en-IE" sz="1100"/>
              <a:t>The tightening of laws in 2019 also brought with it restrictions on micro transactions in all games.</a:t>
            </a:r>
            <a:endParaRPr lang="en-IE" sz="1100">
              <a:cs typeface="Calibri"/>
            </a:endParaRPr>
          </a:p>
          <a:p>
            <a:r>
              <a:rPr lang="en-IE" sz="1100"/>
              <a:t>The spending limit like the time restrictions also goes by age and ranges between $28 a month to $57 a month depending on your age. </a:t>
            </a:r>
            <a:endParaRPr lang="en-IE" sz="1100">
              <a:cs typeface="Calibri"/>
            </a:endParaRPr>
          </a:p>
          <a:p>
            <a:r>
              <a:rPr lang="en-IE" sz="1100"/>
              <a:t>All of these in game restrictions are tracked by the person being required to use their real name to sign up for the account.</a:t>
            </a:r>
            <a:endParaRPr lang="en-IE" sz="1100">
              <a:cs typeface="Calibri"/>
            </a:endParaRPr>
          </a:p>
          <a:p>
            <a:r>
              <a:rPr lang="en-IE" sz="1100"/>
              <a:t>However due to children finding ways around this a new system is being brought into place to prevent this by the use of the persons actual government I.D. number.</a:t>
            </a:r>
            <a:endParaRPr lang="en-IE" sz="1100">
              <a:cs typeface="Calibri"/>
            </a:endParaRPr>
          </a:p>
          <a:p>
            <a:r>
              <a:rPr lang="en-IE" sz="1100">
                <a:cs typeface="Calibri"/>
              </a:rPr>
              <a:t>This all feeds massively into Chinas influence in the game industry.</a:t>
            </a:r>
          </a:p>
        </p:txBody>
      </p:sp>
    </p:spTree>
    <p:extLst>
      <p:ext uri="{BB962C8B-B14F-4D97-AF65-F5344CB8AC3E}">
        <p14:creationId xmlns:p14="http://schemas.microsoft.com/office/powerpoint/2010/main" val="5573880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19">
            <a:extLst>
              <a:ext uri="{FF2B5EF4-FFF2-40B4-BE49-F238E27FC236}">
                <a16:creationId xmlns:a16="http://schemas.microsoft.com/office/drawing/2014/main" id="{6F40FBDA-CEB1-40F0-9AB9-BD9C402D70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icture containing light, traffic, sitting, wire&#10;&#10;Description automatically generated">
            <a:extLst>
              <a:ext uri="{FF2B5EF4-FFF2-40B4-BE49-F238E27FC236}">
                <a16:creationId xmlns:a16="http://schemas.microsoft.com/office/drawing/2014/main" id="{E0140531-295E-4C58-8F1C-BF0CA1466DCA}"/>
              </a:ext>
            </a:extLst>
          </p:cNvPr>
          <p:cNvPicPr>
            <a:picLocks noChangeAspect="1"/>
          </p:cNvPicPr>
          <p:nvPr/>
        </p:nvPicPr>
        <p:blipFill rotWithShape="1">
          <a:blip r:embed="rId2">
            <a:alphaModFix amt="45000"/>
            <a:extLst>
              <a:ext uri="{28A0092B-C50C-407E-A947-70E740481C1C}">
                <a14:useLocalDpi xmlns:a14="http://schemas.microsoft.com/office/drawing/2010/main" val="0"/>
              </a:ext>
            </a:extLst>
          </a:blip>
          <a:srcRect r="6666"/>
          <a:stretch/>
        </p:blipFill>
        <p:spPr>
          <a:xfrm>
            <a:off x="20" y="1"/>
            <a:ext cx="12191980" cy="6857999"/>
          </a:xfrm>
          <a:prstGeom prst="rect">
            <a:avLst/>
          </a:prstGeom>
        </p:spPr>
      </p:pic>
      <p:sp>
        <p:nvSpPr>
          <p:cNvPr id="26" name="Rectangle 21">
            <a:extLst>
              <a:ext uri="{FF2B5EF4-FFF2-40B4-BE49-F238E27FC236}">
                <a16:creationId xmlns:a16="http://schemas.microsoft.com/office/drawing/2014/main" id="{0344D4FE-ABEF-4230-9E4E-AD5782FC7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noFill/>
          <a:ln w="9525" cap="sq" cmpd="sng" algn="ctr">
            <a:solidFill>
              <a:schemeClr val="tx1">
                <a:lumMod val="75000"/>
                <a:lumOff val="25000"/>
              </a:schemeClr>
            </a:solidFill>
            <a:prstDash val="solid"/>
            <a:miter lim="800000"/>
          </a:ln>
          <a:effectLst>
            <a:softEdge rad="0"/>
          </a:effectLst>
        </p:spPr>
      </p:sp>
      <p:sp>
        <p:nvSpPr>
          <p:cNvPr id="2" name="Title 1">
            <a:extLst>
              <a:ext uri="{FF2B5EF4-FFF2-40B4-BE49-F238E27FC236}">
                <a16:creationId xmlns:a16="http://schemas.microsoft.com/office/drawing/2014/main" id="{BB0CC881-5BB9-4177-AA3E-49D1676DBFD0}"/>
              </a:ext>
            </a:extLst>
          </p:cNvPr>
          <p:cNvSpPr>
            <a:spLocks noGrp="1"/>
          </p:cNvSpPr>
          <p:nvPr>
            <p:ph type="ctrTitle"/>
          </p:nvPr>
        </p:nvSpPr>
        <p:spPr>
          <a:xfrm>
            <a:off x="1769532" y="1695576"/>
            <a:ext cx="8652938" cy="2857191"/>
          </a:xfrm>
        </p:spPr>
        <p:txBody>
          <a:bodyPr anchor="ctr">
            <a:normAutofit/>
          </a:bodyPr>
          <a:lstStyle/>
          <a:p>
            <a:r>
              <a:rPr lang="en-US" sz="8000"/>
              <a:t>Chinese Influence</a:t>
            </a:r>
            <a:endParaRPr lang="en-IE" sz="8000"/>
          </a:p>
        </p:txBody>
      </p:sp>
      <p:sp>
        <p:nvSpPr>
          <p:cNvPr id="3" name="Subtitle 2">
            <a:extLst>
              <a:ext uri="{FF2B5EF4-FFF2-40B4-BE49-F238E27FC236}">
                <a16:creationId xmlns:a16="http://schemas.microsoft.com/office/drawing/2014/main" id="{607B7BE7-EB8E-4D83-A598-002DD161E13A}"/>
              </a:ext>
            </a:extLst>
          </p:cNvPr>
          <p:cNvSpPr>
            <a:spLocks noGrp="1"/>
          </p:cNvSpPr>
          <p:nvPr>
            <p:ph type="subTitle" idx="1"/>
          </p:nvPr>
        </p:nvSpPr>
        <p:spPr>
          <a:xfrm>
            <a:off x="1769532" y="4623127"/>
            <a:ext cx="8655200" cy="457201"/>
          </a:xfrm>
        </p:spPr>
        <p:txBody>
          <a:bodyPr>
            <a:normAutofit/>
          </a:bodyPr>
          <a:lstStyle/>
          <a:p>
            <a:r>
              <a:rPr lang="en-US"/>
              <a:t>On the Worldwide Gaming Market</a:t>
            </a:r>
            <a:endParaRPr lang="en-IE"/>
          </a:p>
        </p:txBody>
      </p:sp>
      <p:sp>
        <p:nvSpPr>
          <p:cNvPr id="24" name="Rectangle 23">
            <a:extLst>
              <a:ext uri="{FF2B5EF4-FFF2-40B4-BE49-F238E27FC236}">
                <a16:creationId xmlns:a16="http://schemas.microsoft.com/office/drawing/2014/main" id="{9325F979-D3F9-4926-81B7-7ACCB31A50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9525" cap="sq" cmpd="sng" algn="ctr">
            <a:solidFill>
              <a:schemeClr val="tx1">
                <a:lumMod val="75000"/>
                <a:lumOff val="25000"/>
                <a:alpha val="80000"/>
              </a:schemeClr>
            </a:solidFill>
            <a:prstDash val="solid"/>
            <a:miter lim="800000"/>
          </a:ln>
          <a:effectLst/>
        </p:spPr>
      </p:sp>
    </p:spTree>
    <p:extLst>
      <p:ext uri="{BB962C8B-B14F-4D97-AF65-F5344CB8AC3E}">
        <p14:creationId xmlns:p14="http://schemas.microsoft.com/office/powerpoint/2010/main" val="3148513274"/>
      </p:ext>
    </p:extLst>
  </p:cSld>
  <p:clrMapOvr>
    <a:overrideClrMapping bg1="dk1" tx1="lt1" bg2="dk2" tx2="lt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C3FBE9-FCEF-4BA4-8951-DA69D9BA73AC}"/>
              </a:ext>
            </a:extLst>
          </p:cNvPr>
          <p:cNvSpPr>
            <a:spLocks noGrp="1"/>
          </p:cNvSpPr>
          <p:nvPr>
            <p:ph type="title"/>
          </p:nvPr>
        </p:nvSpPr>
        <p:spPr>
          <a:xfrm>
            <a:off x="655320" y="365125"/>
            <a:ext cx="5120114" cy="1692794"/>
          </a:xfrm>
        </p:spPr>
        <p:txBody>
          <a:bodyPr>
            <a:normAutofit/>
          </a:bodyPr>
          <a:lstStyle/>
          <a:p>
            <a:r>
              <a:rPr lang="en-US"/>
              <a:t>E-sports: Blitzchung Controversy</a:t>
            </a:r>
            <a:endParaRPr lang="en-IE"/>
          </a:p>
        </p:txBody>
      </p:sp>
      <p:cxnSp>
        <p:nvCxnSpPr>
          <p:cNvPr id="38" name="Straight Arrow Connector 21">
            <a:extLst>
              <a:ext uri="{FF2B5EF4-FFF2-40B4-BE49-F238E27FC236}">
                <a16:creationId xmlns:a16="http://schemas.microsoft.com/office/drawing/2014/main" id="{E4A809D5-3600-46D4-A466-67F2349A54F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55320" y="2316480"/>
            <a:ext cx="45720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CC9C672D-F475-42DF-B186-1268549BB77B}"/>
              </a:ext>
            </a:extLst>
          </p:cNvPr>
          <p:cNvSpPr>
            <a:spLocks noGrp="1"/>
          </p:cNvSpPr>
          <p:nvPr>
            <p:ph idx="1"/>
          </p:nvPr>
        </p:nvSpPr>
        <p:spPr>
          <a:xfrm>
            <a:off x="655321" y="2575034"/>
            <a:ext cx="5120113" cy="3462228"/>
          </a:xfrm>
        </p:spPr>
        <p:txBody>
          <a:bodyPr>
            <a:normAutofit/>
          </a:bodyPr>
          <a:lstStyle/>
          <a:p>
            <a:r>
              <a:rPr lang="en-US" sz="1800" err="1"/>
              <a:t>Blitzchung</a:t>
            </a:r>
            <a:r>
              <a:rPr lang="en-US" sz="1800"/>
              <a:t>: Pro Hearthstone player</a:t>
            </a:r>
          </a:p>
          <a:p>
            <a:r>
              <a:rPr lang="en-US" sz="1800"/>
              <a:t>In a post game interview: </a:t>
            </a:r>
            <a:r>
              <a:rPr lang="en-US" sz="1800" b="0" i="0">
                <a:effectLst/>
                <a:latin typeface="PT Serif"/>
              </a:rPr>
              <a:t>“Liberate Hong Kong. Revolution of our age.”</a:t>
            </a:r>
          </a:p>
          <a:p>
            <a:r>
              <a:rPr lang="en-US" sz="1800">
                <a:latin typeface="PT Serif"/>
              </a:rPr>
              <a:t>Blizzards “rule” against his action: </a:t>
            </a:r>
            <a:r>
              <a:rPr lang="en-US" sz="1800" b="0" i="0">
                <a:effectLst/>
                <a:latin typeface="PT Serif"/>
              </a:rPr>
              <a:t>“Engaging in any act that, in Blizzard’s sole discretion, brings you into public disrepute, offends a portion or group of the public, or otherwise damages Blizzard image…”</a:t>
            </a:r>
          </a:p>
          <a:p>
            <a:endParaRPr lang="en-IE" sz="1800"/>
          </a:p>
        </p:txBody>
      </p:sp>
      <p:pic>
        <p:nvPicPr>
          <p:cNvPr id="5" name="Picture 4" descr="Graphical user interface, website&#10;&#10;Description automatically generated">
            <a:extLst>
              <a:ext uri="{FF2B5EF4-FFF2-40B4-BE49-F238E27FC236}">
                <a16:creationId xmlns:a16="http://schemas.microsoft.com/office/drawing/2014/main" id="{8412C8DC-F26C-4168-A88B-FBE575BD70CB}"/>
              </a:ext>
            </a:extLst>
          </p:cNvPr>
          <p:cNvPicPr>
            <a:picLocks noChangeAspect="1"/>
          </p:cNvPicPr>
          <p:nvPr/>
        </p:nvPicPr>
        <p:blipFill rotWithShape="1">
          <a:blip r:embed="rId3">
            <a:extLst>
              <a:ext uri="{28A0092B-C50C-407E-A947-70E740481C1C}">
                <a14:useLocalDpi xmlns:a14="http://schemas.microsoft.com/office/drawing/2010/main" val="0"/>
              </a:ext>
            </a:extLst>
          </a:blip>
          <a:srcRect l="26840" r="11712" b="-1"/>
          <a:stretch/>
        </p:blipFill>
        <p:spPr>
          <a:xfrm>
            <a:off x="5878849" y="10"/>
            <a:ext cx="6313150" cy="6857987"/>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p:spPr>
      </p:pic>
    </p:spTree>
    <p:extLst>
      <p:ext uri="{BB962C8B-B14F-4D97-AF65-F5344CB8AC3E}">
        <p14:creationId xmlns:p14="http://schemas.microsoft.com/office/powerpoint/2010/main" val="23745255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5" name="Freeform: Shape 13">
            <a:extLst>
              <a:ext uri="{FF2B5EF4-FFF2-40B4-BE49-F238E27FC236}">
                <a16:creationId xmlns:a16="http://schemas.microsoft.com/office/drawing/2014/main" id="{42285737-90EE-47DC-AC80-8AE156B119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 y="-1"/>
            <a:ext cx="4403709" cy="6858001"/>
          </a:xfrm>
          <a:custGeom>
            <a:avLst/>
            <a:gdLst>
              <a:gd name="connsiteX0" fmla="*/ 3223890 w 4403709"/>
              <a:gd name="connsiteY0" fmla="*/ 6858001 h 6858001"/>
              <a:gd name="connsiteX1" fmla="*/ 4101908 w 4403709"/>
              <a:gd name="connsiteY1" fmla="*/ 6858001 h 6858001"/>
              <a:gd name="connsiteX2" fmla="*/ 3254950 w 4403709"/>
              <a:gd name="connsiteY2" fmla="*/ 1599356 h 6858001"/>
              <a:gd name="connsiteX3" fmla="*/ 3254950 w 4403709"/>
              <a:gd name="connsiteY3" fmla="*/ 1594062 h 6858001"/>
              <a:gd name="connsiteX4" fmla="*/ 4403709 w 4403709"/>
              <a:gd name="connsiteY4" fmla="*/ 0 h 6858001"/>
              <a:gd name="connsiteX5" fmla="*/ 3254950 w 4403709"/>
              <a:gd name="connsiteY5" fmla="*/ 0 h 6858001"/>
              <a:gd name="connsiteX6" fmla="*/ 2903520 w 4403709"/>
              <a:gd name="connsiteY6" fmla="*/ 0 h 6858001"/>
              <a:gd name="connsiteX7" fmla="*/ 0 w 4403709"/>
              <a:gd name="connsiteY7" fmla="*/ 0 h 6858001"/>
              <a:gd name="connsiteX8" fmla="*/ 0 w 4403709"/>
              <a:gd name="connsiteY8" fmla="*/ 6858000 h 6858001"/>
              <a:gd name="connsiteX9" fmla="*/ 3223890 w 4403709"/>
              <a:gd name="connsiteY9" fmla="*/ 685800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03709" h="6858001">
                <a:moveTo>
                  <a:pt x="3223890" y="6858001"/>
                </a:moveTo>
                <a:lnTo>
                  <a:pt x="4101908" y="6858001"/>
                </a:lnTo>
                <a:lnTo>
                  <a:pt x="3254950" y="1599356"/>
                </a:lnTo>
                <a:lnTo>
                  <a:pt x="3254950" y="1594062"/>
                </a:lnTo>
                <a:lnTo>
                  <a:pt x="4403709" y="0"/>
                </a:lnTo>
                <a:lnTo>
                  <a:pt x="3254950" y="0"/>
                </a:lnTo>
                <a:lnTo>
                  <a:pt x="2903520" y="0"/>
                </a:lnTo>
                <a:lnTo>
                  <a:pt x="0" y="0"/>
                </a:lnTo>
                <a:lnTo>
                  <a:pt x="0" y="6858000"/>
                </a:lnTo>
                <a:lnTo>
                  <a:pt x="3223890" y="6858000"/>
                </a:lnTo>
                <a:close/>
              </a:path>
            </a:pathLst>
          </a:custGeom>
          <a:ln>
            <a:noFill/>
          </a:ln>
        </p:spPr>
        <p:style>
          <a:lnRef idx="2">
            <a:schemeClr val="accent1">
              <a:shade val="50000"/>
            </a:schemeClr>
          </a:lnRef>
          <a:fillRef idx="1002">
            <a:schemeClr val="dk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46" name="Group 15">
            <a:extLst>
              <a:ext uri="{FF2B5EF4-FFF2-40B4-BE49-F238E27FC236}">
                <a16:creationId xmlns:a16="http://schemas.microsoft.com/office/drawing/2014/main" id="{B57BDC17-F1B3-455F-BBF1-680AA1F25C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315292" y="0"/>
            <a:ext cx="2436813" cy="6858001"/>
            <a:chOff x="1320800" y="0"/>
            <a:chExt cx="2436813" cy="6858001"/>
          </a:xfrm>
        </p:grpSpPr>
        <p:sp>
          <p:nvSpPr>
            <p:cNvPr id="17" name="Freeform 6">
              <a:extLst>
                <a:ext uri="{FF2B5EF4-FFF2-40B4-BE49-F238E27FC236}">
                  <a16:creationId xmlns:a16="http://schemas.microsoft.com/office/drawing/2014/main" id="{64E2FA9A-FEF7-4501-B0EB-5E45EDD217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47" name="Freeform 7">
              <a:extLst>
                <a:ext uri="{FF2B5EF4-FFF2-40B4-BE49-F238E27FC236}">
                  <a16:creationId xmlns:a16="http://schemas.microsoft.com/office/drawing/2014/main" id="{BC38192B-B4CB-47D4-A3B1-10010247F1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rgbClr val="595959"/>
            </a:solidFill>
            <a:ln>
              <a:noFill/>
            </a:ln>
          </p:spPr>
        </p:sp>
        <p:sp>
          <p:nvSpPr>
            <p:cNvPr id="19" name="Freeform 8">
              <a:extLst>
                <a:ext uri="{FF2B5EF4-FFF2-40B4-BE49-F238E27FC236}">
                  <a16:creationId xmlns:a16="http://schemas.microsoft.com/office/drawing/2014/main" id="{96330E33-E171-4B0F-82B5-AF7230399B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rgbClr val="262626"/>
            </a:solidFill>
            <a:ln>
              <a:noFill/>
            </a:ln>
          </p:spPr>
        </p:sp>
        <p:sp>
          <p:nvSpPr>
            <p:cNvPr id="48" name="Freeform 9">
              <a:extLst>
                <a:ext uri="{FF2B5EF4-FFF2-40B4-BE49-F238E27FC236}">
                  <a16:creationId xmlns:a16="http://schemas.microsoft.com/office/drawing/2014/main" id="{332B1723-69BF-42D7-B757-0FA059E152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21" name="Freeform 10">
              <a:extLst>
                <a:ext uri="{FF2B5EF4-FFF2-40B4-BE49-F238E27FC236}">
                  <a16:creationId xmlns:a16="http://schemas.microsoft.com/office/drawing/2014/main" id="{F115D62D-1E96-48D1-A78D-D370A0BFB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22" name="Freeform 11">
              <a:extLst>
                <a:ext uri="{FF2B5EF4-FFF2-40B4-BE49-F238E27FC236}">
                  <a16:creationId xmlns:a16="http://schemas.microsoft.com/office/drawing/2014/main" id="{91C2876A-169D-4822-A766-C00578C88B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rgbClr val="404040"/>
            </a:solidFill>
            <a:ln>
              <a:noFill/>
            </a:ln>
          </p:spPr>
        </p:sp>
      </p:grpSp>
      <p:pic>
        <p:nvPicPr>
          <p:cNvPr id="7" name="Picture 6">
            <a:extLst>
              <a:ext uri="{FF2B5EF4-FFF2-40B4-BE49-F238E27FC236}">
                <a16:creationId xmlns:a16="http://schemas.microsoft.com/office/drawing/2014/main" id="{3CD88EA4-A64C-48D4-AA5D-43E9E34E14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98060" y="361232"/>
            <a:ext cx="3866495" cy="1167530"/>
          </a:xfrm>
          <a:prstGeom prst="rect">
            <a:avLst/>
          </a:prstGeom>
        </p:spPr>
      </p:pic>
      <p:pic>
        <p:nvPicPr>
          <p:cNvPr id="9" name="Picture 8" descr="Graphical user interface, text, application, chat or text message&#10;&#10;Description automatically generated">
            <a:extLst>
              <a:ext uri="{FF2B5EF4-FFF2-40B4-BE49-F238E27FC236}">
                <a16:creationId xmlns:a16="http://schemas.microsoft.com/office/drawing/2014/main" id="{34302BDA-97DF-4D25-8366-73883C942DF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03800" y="1765300"/>
            <a:ext cx="3238500" cy="3975100"/>
          </a:xfrm>
          <a:prstGeom prst="rect">
            <a:avLst/>
          </a:prstGeom>
        </p:spPr>
      </p:pic>
      <p:pic>
        <p:nvPicPr>
          <p:cNvPr id="5" name="Content Placeholder 4" descr="Graphical user interface, application&#10;&#10;Description automatically generated">
            <a:extLst>
              <a:ext uri="{FF2B5EF4-FFF2-40B4-BE49-F238E27FC236}">
                <a16:creationId xmlns:a16="http://schemas.microsoft.com/office/drawing/2014/main" id="{7DAFA56E-D2D4-428E-9660-E873BA364308}"/>
              </a:ext>
            </a:extLst>
          </p:cNvPr>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8305800" y="723900"/>
            <a:ext cx="3175000" cy="5016500"/>
          </a:xfrm>
        </p:spPr>
      </p:pic>
      <p:sp>
        <p:nvSpPr>
          <p:cNvPr id="2" name="Title 1">
            <a:extLst>
              <a:ext uri="{FF2B5EF4-FFF2-40B4-BE49-F238E27FC236}">
                <a16:creationId xmlns:a16="http://schemas.microsoft.com/office/drawing/2014/main" id="{BDD07BB6-FFF4-4BC5-A6B9-79DADADDBACC}"/>
              </a:ext>
            </a:extLst>
          </p:cNvPr>
          <p:cNvSpPr>
            <a:spLocks noGrp="1"/>
          </p:cNvSpPr>
          <p:nvPr>
            <p:ph type="title"/>
          </p:nvPr>
        </p:nvSpPr>
        <p:spPr>
          <a:xfrm>
            <a:off x="535020" y="685800"/>
            <a:ext cx="2780271" cy="5105400"/>
          </a:xfrm>
        </p:spPr>
        <p:txBody>
          <a:bodyPr>
            <a:normAutofit/>
          </a:bodyPr>
          <a:lstStyle/>
          <a:p>
            <a:r>
              <a:rPr lang="en-US" sz="4000">
                <a:solidFill>
                  <a:srgbClr val="FFFFFF"/>
                </a:solidFill>
              </a:rPr>
              <a:t>Response:</a:t>
            </a:r>
            <a:endParaRPr lang="en-IE" sz="4000">
              <a:solidFill>
                <a:srgbClr val="FFFFFF"/>
              </a:solidFill>
            </a:endParaRPr>
          </a:p>
        </p:txBody>
      </p:sp>
    </p:spTree>
    <p:extLst>
      <p:ext uri="{BB962C8B-B14F-4D97-AF65-F5344CB8AC3E}">
        <p14:creationId xmlns:p14="http://schemas.microsoft.com/office/powerpoint/2010/main" val="41446633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body of water with a city in the background&#10;&#10;Description automatically generated">
            <a:extLst>
              <a:ext uri="{FF2B5EF4-FFF2-40B4-BE49-F238E27FC236}">
                <a16:creationId xmlns:a16="http://schemas.microsoft.com/office/drawing/2014/main" id="{AB688276-8EAF-4CBF-B51A-F3C72E2376DA}"/>
              </a:ext>
            </a:extLst>
          </p:cNvPr>
          <p:cNvPicPr>
            <a:picLocks noChangeAspect="1"/>
          </p:cNvPicPr>
          <p:nvPr/>
        </p:nvPicPr>
        <p:blipFill rotWithShape="1">
          <a:blip r:embed="rId3">
            <a:extLst>
              <a:ext uri="{28A0092B-C50C-407E-A947-70E740481C1C}">
                <a14:useLocalDpi xmlns:a14="http://schemas.microsoft.com/office/drawing/2010/main" val="0"/>
              </a:ext>
            </a:extLst>
          </a:blip>
          <a:srcRect t="16667"/>
          <a:stretch/>
        </p:blipFill>
        <p:spPr>
          <a:xfrm>
            <a:off x="-1" y="10"/>
            <a:ext cx="12192000" cy="6857990"/>
          </a:xfrm>
          <a:prstGeom prst="rect">
            <a:avLst/>
          </a:prstGeom>
        </p:spPr>
      </p:pic>
      <p:sp>
        <p:nvSpPr>
          <p:cNvPr id="66" name="Freeform 5">
            <a:extLst>
              <a:ext uri="{FF2B5EF4-FFF2-40B4-BE49-F238E27FC236}">
                <a16:creationId xmlns:a16="http://schemas.microsoft.com/office/drawing/2014/main" id="{3CD9DF72-87A3-404E-A828-84CBF11A83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flipH="1">
            <a:off x="0" y="998175"/>
            <a:ext cx="6017172" cy="5859825"/>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5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2" name="Title 1">
            <a:extLst>
              <a:ext uri="{FF2B5EF4-FFF2-40B4-BE49-F238E27FC236}">
                <a16:creationId xmlns:a16="http://schemas.microsoft.com/office/drawing/2014/main" id="{B938C20E-08C4-40C5-A04B-010C1458C557}"/>
              </a:ext>
            </a:extLst>
          </p:cNvPr>
          <p:cNvSpPr>
            <a:spLocks noGrp="1"/>
          </p:cNvSpPr>
          <p:nvPr>
            <p:ph type="title"/>
          </p:nvPr>
        </p:nvSpPr>
        <p:spPr>
          <a:xfrm>
            <a:off x="709448" y="1913950"/>
            <a:ext cx="4204137" cy="1342754"/>
          </a:xfrm>
        </p:spPr>
        <p:txBody>
          <a:bodyPr>
            <a:normAutofit/>
          </a:bodyPr>
          <a:lstStyle/>
          <a:p>
            <a:pPr algn="ctr"/>
            <a:r>
              <a:rPr lang="en-US" sz="3600"/>
              <a:t>E-Sports: Shanghai or Beijing</a:t>
            </a:r>
            <a:endParaRPr lang="en-IE" sz="3600"/>
          </a:p>
        </p:txBody>
      </p:sp>
      <p:cxnSp>
        <p:nvCxnSpPr>
          <p:cNvPr id="68" name="Straight Connector 67">
            <a:extLst>
              <a:ext uri="{FF2B5EF4-FFF2-40B4-BE49-F238E27FC236}">
                <a16:creationId xmlns:a16="http://schemas.microsoft.com/office/drawing/2014/main" id="{20E3A342-4D61-4E3F-AF90-1AB42AEB96C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87051" y="3337139"/>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CC64B8B3-CDFC-4D39-9307-7BA1EE5B2715}"/>
              </a:ext>
            </a:extLst>
          </p:cNvPr>
          <p:cNvSpPr>
            <a:spLocks noGrp="1"/>
          </p:cNvSpPr>
          <p:nvPr>
            <p:ph idx="1"/>
          </p:nvPr>
        </p:nvSpPr>
        <p:spPr>
          <a:xfrm>
            <a:off x="525516" y="3417573"/>
            <a:ext cx="4593021" cy="2619839"/>
          </a:xfrm>
        </p:spPr>
        <p:txBody>
          <a:bodyPr anchor="ctr">
            <a:normAutofit/>
          </a:bodyPr>
          <a:lstStyle/>
          <a:p>
            <a:r>
              <a:rPr lang="en-US" sz="1500" b="0" i="0">
                <a:effectLst/>
                <a:latin typeface="Roboto"/>
              </a:rPr>
              <a:t>“Chinese government to designate it as one of several 'national pillar industries’” in early 2000s.</a:t>
            </a:r>
          </a:p>
          <a:p>
            <a:r>
              <a:rPr lang="en-IE" sz="1500"/>
              <a:t>Beijing r</a:t>
            </a:r>
            <a:r>
              <a:rPr lang="en-US" sz="1500" b="0" i="0">
                <a:effectLst/>
              </a:rPr>
              <a:t>evealed a plan to become the "international capital of online games" by no later than 2025. </a:t>
            </a:r>
          </a:p>
          <a:p>
            <a:r>
              <a:rPr lang="en-US" sz="1500"/>
              <a:t>“</a:t>
            </a:r>
            <a:r>
              <a:rPr lang="en-US" sz="1500" b="0" i="0">
                <a:effectLst/>
                <a:latin typeface="Roboto"/>
              </a:rPr>
              <a:t>2015 Shanghai had already announced its plan to become "</a:t>
            </a:r>
            <a:r>
              <a:rPr lang="en-US" sz="1500" b="0" i="0" u="none" strike="noStrike">
                <a:effectLst/>
                <a:latin typeface="Roboto"/>
                <a:hlinkClick r:id="rId4"/>
              </a:rPr>
              <a:t>the international capital of Esports</a:t>
            </a:r>
            <a:r>
              <a:rPr lang="en-US" sz="1500" b="0" i="0">
                <a:effectLst/>
                <a:latin typeface="Roboto"/>
              </a:rPr>
              <a:t>", with the local government unveiling plans to invest in fast broadband infrastructure, esports stadiums and even 'Esports industrial parks’</a:t>
            </a:r>
            <a:r>
              <a:rPr lang="en-US" sz="1500">
                <a:latin typeface="Roboto"/>
              </a:rPr>
              <a:t>”</a:t>
            </a:r>
          </a:p>
          <a:p>
            <a:endParaRPr lang="en-IE" sz="1500"/>
          </a:p>
        </p:txBody>
      </p:sp>
    </p:spTree>
    <p:extLst>
      <p:ext uri="{BB962C8B-B14F-4D97-AF65-F5344CB8AC3E}">
        <p14:creationId xmlns:p14="http://schemas.microsoft.com/office/powerpoint/2010/main" val="40860897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pic>
        <p:nvPicPr>
          <p:cNvPr id="7" name="Content Placeholder 6" descr="A group of people in a library&#10;&#10;Description automatically generated">
            <a:extLst>
              <a:ext uri="{FF2B5EF4-FFF2-40B4-BE49-F238E27FC236}">
                <a16:creationId xmlns:a16="http://schemas.microsoft.com/office/drawing/2014/main" id="{98DBCB7B-112A-450A-8D06-12D88D02D7D2}"/>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9738" r="-1" b="15242"/>
          <a:stretch/>
        </p:blipFill>
        <p:spPr>
          <a:xfrm>
            <a:off x="0" y="10"/>
            <a:ext cx="12188932" cy="6857990"/>
          </a:xfrm>
          <a:prstGeom prst="rect">
            <a:avLst/>
          </a:prstGeom>
        </p:spPr>
      </p:pic>
      <p:sp>
        <p:nvSpPr>
          <p:cNvPr id="33" name="Freeform: Shape 12">
            <a:extLst>
              <a:ext uri="{FF2B5EF4-FFF2-40B4-BE49-F238E27FC236}">
                <a16:creationId xmlns:a16="http://schemas.microsoft.com/office/drawing/2014/main" id="{5E8D2E83-FB3A-40E7-A9E5-7AB389D612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23809"/>
            <a:ext cx="11016943" cy="2262375"/>
          </a:xfrm>
          <a:custGeom>
            <a:avLst/>
            <a:gdLst>
              <a:gd name="connsiteX0" fmla="*/ 0 w 11016943"/>
              <a:gd name="connsiteY0" fmla="*/ 0 h 2262375"/>
              <a:gd name="connsiteX1" fmla="*/ 9969166 w 11016943"/>
              <a:gd name="connsiteY1" fmla="*/ 0 h 2262375"/>
              <a:gd name="connsiteX2" fmla="*/ 11016943 w 11016943"/>
              <a:gd name="connsiteY2" fmla="*/ 2262375 h 2262375"/>
              <a:gd name="connsiteX3" fmla="*/ 4942050 w 11016943"/>
              <a:gd name="connsiteY3" fmla="*/ 2262375 h 2262375"/>
              <a:gd name="connsiteX4" fmla="*/ 4582160 w 11016943"/>
              <a:gd name="connsiteY4" fmla="*/ 2262375 h 2262375"/>
              <a:gd name="connsiteX5" fmla="*/ 0 w 11016943"/>
              <a:gd name="connsiteY5" fmla="*/ 2262375 h 2262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16943" h="2262375">
                <a:moveTo>
                  <a:pt x="0" y="0"/>
                </a:moveTo>
                <a:lnTo>
                  <a:pt x="9969166" y="0"/>
                </a:lnTo>
                <a:lnTo>
                  <a:pt x="11016943" y="2262375"/>
                </a:lnTo>
                <a:lnTo>
                  <a:pt x="4942050" y="2262375"/>
                </a:lnTo>
                <a:lnTo>
                  <a:pt x="4582160" y="2262375"/>
                </a:lnTo>
                <a:lnTo>
                  <a:pt x="0" y="2262375"/>
                </a:lnTo>
                <a:close/>
              </a:path>
            </a:pathLst>
          </a:custGeom>
          <a:solidFill>
            <a:schemeClr val="bg1">
              <a:lumMod val="85000"/>
              <a:lumOff val="15000"/>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 name="TextBox 7">
            <a:extLst>
              <a:ext uri="{FF2B5EF4-FFF2-40B4-BE49-F238E27FC236}">
                <a16:creationId xmlns:a16="http://schemas.microsoft.com/office/drawing/2014/main" id="{7A5018D3-4DB8-4133-8AA9-B5F53B81DED4}"/>
              </a:ext>
            </a:extLst>
          </p:cNvPr>
          <p:cNvSpPr txBox="1"/>
          <p:nvPr/>
        </p:nvSpPr>
        <p:spPr>
          <a:xfrm>
            <a:off x="0" y="4101140"/>
            <a:ext cx="10198359" cy="2542255"/>
          </a:xfrm>
          <a:prstGeom prst="rect">
            <a:avLst/>
          </a:prstGeom>
        </p:spPr>
        <p:txBody>
          <a:bodyPr vert="horz" lIns="91440" tIns="45720" rIns="91440" bIns="45720" rtlCol="0" anchor="t">
            <a:normAutofit/>
          </a:bodyPr>
          <a:lstStyle/>
          <a:p>
            <a:pPr>
              <a:lnSpc>
                <a:spcPct val="90000"/>
              </a:lnSpc>
              <a:spcAft>
                <a:spcPts val="600"/>
              </a:spcAft>
            </a:pPr>
            <a:r>
              <a:rPr lang="en-US" sz="2800"/>
              <a:t>Introduction:</a:t>
            </a:r>
          </a:p>
          <a:p>
            <a:pPr>
              <a:lnSpc>
                <a:spcPct val="90000"/>
              </a:lnSpc>
              <a:spcAft>
                <a:spcPts val="600"/>
              </a:spcAft>
            </a:pPr>
            <a:r>
              <a:rPr lang="en-US"/>
              <a:t>In recent years China has become a major consumer in the video game industry, however due to China's strict rules and regulations video game publishers have to be extra careful when deciding what is appropriate for China's political climate and cultural background. As such this has created an interesting dynamic between China and foreign video game publishers, which has led us to discuss the following topics within this presentation:</a:t>
            </a:r>
            <a:r>
              <a:rPr lang="en-IE"/>
              <a:t> Processes to get video games approved in china and restrictions, History and addiction of video games in China, The Chinese influence on the video game market.</a:t>
            </a:r>
            <a:endParaRPr lang="en-US"/>
          </a:p>
        </p:txBody>
      </p:sp>
    </p:spTree>
    <p:extLst>
      <p:ext uri="{BB962C8B-B14F-4D97-AF65-F5344CB8AC3E}">
        <p14:creationId xmlns:p14="http://schemas.microsoft.com/office/powerpoint/2010/main" val="2783418049"/>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7">
            <a:extLst>
              <a:ext uri="{FF2B5EF4-FFF2-40B4-BE49-F238E27FC236}">
                <a16:creationId xmlns:a16="http://schemas.microsoft.com/office/drawing/2014/main" id="{B164D969-46F1-44FC-B488-3FA68C6775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707"/>
            <a:ext cx="12188952" cy="6656293"/>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9">
            <a:extLst>
              <a:ext uri="{FF2B5EF4-FFF2-40B4-BE49-F238E27FC236}">
                <a16:creationId xmlns:a16="http://schemas.microsoft.com/office/drawing/2014/main" id="{F3003D4E-E9FF-4669-90E7-7CED081587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8235" t="20008" r="8214" b="57101"/>
          <a:stretch/>
        </p:blipFill>
        <p:spPr>
          <a:xfrm flipV="1">
            <a:off x="2" y="1"/>
            <a:ext cx="12191999" cy="1878950"/>
          </a:xfrm>
          <a:custGeom>
            <a:avLst/>
            <a:gdLst>
              <a:gd name="connsiteX0" fmla="*/ 0 w 12191999"/>
              <a:gd name="connsiteY0" fmla="*/ 1878950 h 1878950"/>
              <a:gd name="connsiteX1" fmla="*/ 12191999 w 12191999"/>
              <a:gd name="connsiteY1" fmla="*/ 1878950 h 1878950"/>
              <a:gd name="connsiteX2" fmla="*/ 12191999 w 12191999"/>
              <a:gd name="connsiteY2" fmla="*/ 0 h 1878950"/>
              <a:gd name="connsiteX3" fmla="*/ 0 w 12191999"/>
              <a:gd name="connsiteY3" fmla="*/ 0 h 1878950"/>
            </a:gdLst>
            <a:ahLst/>
            <a:cxnLst>
              <a:cxn ang="0">
                <a:pos x="connsiteX0" y="connsiteY0"/>
              </a:cxn>
              <a:cxn ang="0">
                <a:pos x="connsiteX1" y="connsiteY1"/>
              </a:cxn>
              <a:cxn ang="0">
                <a:pos x="connsiteX2" y="connsiteY2"/>
              </a:cxn>
              <a:cxn ang="0">
                <a:pos x="connsiteX3" y="connsiteY3"/>
              </a:cxn>
            </a:cxnLst>
            <a:rect l="l" t="t" r="r" b="b"/>
            <a:pathLst>
              <a:path w="12191999" h="1878950">
                <a:moveTo>
                  <a:pt x="0" y="1878950"/>
                </a:moveTo>
                <a:lnTo>
                  <a:pt x="12191999" y="1878950"/>
                </a:lnTo>
                <a:lnTo>
                  <a:pt x="12191999" y="0"/>
                </a:lnTo>
                <a:lnTo>
                  <a:pt x="0" y="0"/>
                </a:lnTo>
                <a:close/>
              </a:path>
            </a:pathLst>
          </a:custGeom>
        </p:spPr>
      </p:pic>
      <p:pic>
        <p:nvPicPr>
          <p:cNvPr id="27" name="Picture 11">
            <a:extLst>
              <a:ext uri="{FF2B5EF4-FFF2-40B4-BE49-F238E27FC236}">
                <a16:creationId xmlns:a16="http://schemas.microsoft.com/office/drawing/2014/main" id="{A7D98261-3895-4FB5-B9CE-26FAF635730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8235" t="-1" r="8214" b="80325"/>
          <a:stretch/>
        </p:blipFill>
        <p:spPr>
          <a:xfrm flipV="1">
            <a:off x="0" y="4914024"/>
            <a:ext cx="12191999" cy="1614974"/>
          </a:xfrm>
          <a:custGeom>
            <a:avLst/>
            <a:gdLst>
              <a:gd name="connsiteX0" fmla="*/ 0 w 12191999"/>
              <a:gd name="connsiteY0" fmla="*/ 1614974 h 1614974"/>
              <a:gd name="connsiteX1" fmla="*/ 12191999 w 12191999"/>
              <a:gd name="connsiteY1" fmla="*/ 1614974 h 1614974"/>
              <a:gd name="connsiteX2" fmla="*/ 12191999 w 12191999"/>
              <a:gd name="connsiteY2" fmla="*/ 0 h 1614974"/>
              <a:gd name="connsiteX3" fmla="*/ 0 w 12191999"/>
              <a:gd name="connsiteY3" fmla="*/ 0 h 1614974"/>
            </a:gdLst>
            <a:ahLst/>
            <a:cxnLst>
              <a:cxn ang="0">
                <a:pos x="connsiteX0" y="connsiteY0"/>
              </a:cxn>
              <a:cxn ang="0">
                <a:pos x="connsiteX1" y="connsiteY1"/>
              </a:cxn>
              <a:cxn ang="0">
                <a:pos x="connsiteX2" y="connsiteY2"/>
              </a:cxn>
              <a:cxn ang="0">
                <a:pos x="connsiteX3" y="connsiteY3"/>
              </a:cxn>
            </a:cxnLst>
            <a:rect l="l" t="t" r="r" b="b"/>
            <a:pathLst>
              <a:path w="12191999" h="1614974">
                <a:moveTo>
                  <a:pt x="0" y="1614974"/>
                </a:moveTo>
                <a:lnTo>
                  <a:pt x="12191999" y="1614974"/>
                </a:lnTo>
                <a:lnTo>
                  <a:pt x="12191999" y="0"/>
                </a:lnTo>
                <a:lnTo>
                  <a:pt x="0" y="0"/>
                </a:lnTo>
                <a:close/>
              </a:path>
            </a:pathLst>
          </a:custGeom>
        </p:spPr>
      </p:pic>
      <p:sp>
        <p:nvSpPr>
          <p:cNvPr id="2" name="Title 1">
            <a:extLst>
              <a:ext uri="{FF2B5EF4-FFF2-40B4-BE49-F238E27FC236}">
                <a16:creationId xmlns:a16="http://schemas.microsoft.com/office/drawing/2014/main" id="{063F8845-B919-4EB9-AF05-8310DA3C96CB}"/>
              </a:ext>
            </a:extLst>
          </p:cNvPr>
          <p:cNvSpPr>
            <a:spLocks noGrp="1"/>
          </p:cNvSpPr>
          <p:nvPr>
            <p:ph type="title"/>
          </p:nvPr>
        </p:nvSpPr>
        <p:spPr>
          <a:xfrm>
            <a:off x="805661" y="1401859"/>
            <a:ext cx="3510845" cy="4054282"/>
          </a:xfrm>
        </p:spPr>
        <p:txBody>
          <a:bodyPr>
            <a:normAutofit/>
          </a:bodyPr>
          <a:lstStyle/>
          <a:p>
            <a:r>
              <a:rPr lang="en-US" sz="4000">
                <a:solidFill>
                  <a:srgbClr val="FFFFFF"/>
                </a:solidFill>
              </a:rPr>
              <a:t>Cyber Recreation District</a:t>
            </a:r>
            <a:endParaRPr lang="en-IE" sz="4000">
              <a:solidFill>
                <a:srgbClr val="FFFFFF"/>
              </a:solidFill>
            </a:endParaRPr>
          </a:p>
        </p:txBody>
      </p:sp>
      <p:sp>
        <p:nvSpPr>
          <p:cNvPr id="3" name="Content Placeholder 2">
            <a:extLst>
              <a:ext uri="{FF2B5EF4-FFF2-40B4-BE49-F238E27FC236}">
                <a16:creationId xmlns:a16="http://schemas.microsoft.com/office/drawing/2014/main" id="{50ACF99B-B6E5-4EAD-9342-D8FA0A98F572}"/>
              </a:ext>
            </a:extLst>
          </p:cNvPr>
          <p:cNvSpPr>
            <a:spLocks noGrp="1"/>
          </p:cNvSpPr>
          <p:nvPr>
            <p:ph idx="1"/>
          </p:nvPr>
        </p:nvSpPr>
        <p:spPr>
          <a:xfrm>
            <a:off x="5257800" y="1553134"/>
            <a:ext cx="6128539" cy="3751732"/>
          </a:xfrm>
        </p:spPr>
        <p:txBody>
          <a:bodyPr anchor="ctr">
            <a:normAutofit/>
          </a:bodyPr>
          <a:lstStyle/>
          <a:p>
            <a:r>
              <a:rPr lang="en-US" sz="2200">
                <a:solidFill>
                  <a:srgbClr val="FFFFFF"/>
                </a:solidFill>
              </a:rPr>
              <a:t>Late 2000s, planned to be a Second Life type.</a:t>
            </a:r>
          </a:p>
          <a:p>
            <a:r>
              <a:rPr lang="en-US" sz="2200">
                <a:solidFill>
                  <a:srgbClr val="FFFFFF"/>
                </a:solidFill>
              </a:rPr>
              <a:t>150m avatars, 7m online at one time.</a:t>
            </a:r>
          </a:p>
          <a:p>
            <a:r>
              <a:rPr lang="en-US" sz="2200">
                <a:solidFill>
                  <a:srgbClr val="FFFFFF"/>
                </a:solidFill>
              </a:rPr>
              <a:t>“</a:t>
            </a:r>
            <a:r>
              <a:rPr lang="en-US" sz="2200" b="0" i="0">
                <a:solidFill>
                  <a:srgbClr val="FFFFFF"/>
                </a:solidFill>
                <a:effectLst/>
                <a:latin typeface="Guardian Text Egyptian Web"/>
              </a:rPr>
              <a:t>China is converting a 100 sq km site (yes, that is a very big space) on the former nationalised steel mill site to house, among other things, virtual worlds able to support not millions or tens of millions but billions of avatars.”</a:t>
            </a:r>
            <a:endParaRPr lang="en-IE" sz="2200">
              <a:solidFill>
                <a:srgbClr val="FFFFFF"/>
              </a:solidFill>
            </a:endParaRPr>
          </a:p>
        </p:txBody>
      </p:sp>
      <p:sp>
        <p:nvSpPr>
          <p:cNvPr id="28" name="Rectangle 13">
            <a:extLst>
              <a:ext uri="{FF2B5EF4-FFF2-40B4-BE49-F238E27FC236}">
                <a16:creationId xmlns:a16="http://schemas.microsoft.com/office/drawing/2014/main" id="{9E0A01E6-95B9-424D-93AE-19F4928DFD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044454"/>
            <a:ext cx="12188952" cy="81354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288914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9CD2D09-B1BB-4DF5-9E1C-3D21B21EDE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20431" y="0"/>
            <a:ext cx="6271569"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83355637-BA71-4F63-94C9-E77BF81BDFC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flipH="1">
            <a:off x="0" y="0"/>
            <a:ext cx="12192000" cy="6858000"/>
          </a:xfrm>
          <a:prstGeom prst="rect">
            <a:avLst/>
          </a:prstGeom>
        </p:spPr>
      </p:pic>
      <p:sp>
        <p:nvSpPr>
          <p:cNvPr id="2" name="Title 1">
            <a:extLst>
              <a:ext uri="{FF2B5EF4-FFF2-40B4-BE49-F238E27FC236}">
                <a16:creationId xmlns:a16="http://schemas.microsoft.com/office/drawing/2014/main" id="{404788AD-09C5-4B8C-B8A5-55EFAF805FA9}"/>
              </a:ext>
            </a:extLst>
          </p:cNvPr>
          <p:cNvSpPr>
            <a:spLocks noGrp="1"/>
          </p:cNvSpPr>
          <p:nvPr>
            <p:ph type="title"/>
          </p:nvPr>
        </p:nvSpPr>
        <p:spPr>
          <a:xfrm>
            <a:off x="804998" y="798445"/>
            <a:ext cx="5908916" cy="1311664"/>
          </a:xfrm>
        </p:spPr>
        <p:txBody>
          <a:bodyPr vert="horz" lIns="91440" tIns="45720" rIns="91440" bIns="45720" rtlCol="0" anchor="ctr">
            <a:normAutofit/>
          </a:bodyPr>
          <a:lstStyle/>
          <a:p>
            <a:pPr algn="ctr"/>
            <a:r>
              <a:rPr lang="en-US">
                <a:solidFill>
                  <a:srgbClr val="000000"/>
                </a:solidFill>
              </a:rPr>
              <a:t>Pok</a:t>
            </a:r>
            <a:r>
              <a:rPr lang="en-US">
                <a:solidFill>
                  <a:srgbClr val="000000"/>
                </a:solidFill>
                <a:ea typeface="+mj-lt"/>
                <a:cs typeface="+mj-lt"/>
              </a:rPr>
              <a:t>é</a:t>
            </a:r>
            <a:r>
              <a:rPr lang="en-US">
                <a:solidFill>
                  <a:srgbClr val="000000"/>
                </a:solidFill>
              </a:rPr>
              <a:t>mon: Mandarin vs Cantonese</a:t>
            </a:r>
            <a:endParaRPr lang="en-US"/>
          </a:p>
        </p:txBody>
      </p:sp>
      <p:sp>
        <p:nvSpPr>
          <p:cNvPr id="3" name="TextBox 2">
            <a:extLst>
              <a:ext uri="{FF2B5EF4-FFF2-40B4-BE49-F238E27FC236}">
                <a16:creationId xmlns:a16="http://schemas.microsoft.com/office/drawing/2014/main" id="{EC7E5C32-21BB-434C-9F06-838721ABCDEB}"/>
              </a:ext>
            </a:extLst>
          </p:cNvPr>
          <p:cNvSpPr txBox="1"/>
          <p:nvPr/>
        </p:nvSpPr>
        <p:spPr>
          <a:xfrm>
            <a:off x="804997" y="2272143"/>
            <a:ext cx="4706803" cy="3788830"/>
          </a:xfrm>
          <a:prstGeom prst="rect">
            <a:avLst/>
          </a:prstGeom>
        </p:spPr>
        <p:txBody>
          <a:bodyPr vert="horz" lIns="91440" tIns="45720" rIns="91440" bIns="45720" rtlCol="0" anchor="ctr">
            <a:normAutofit/>
          </a:bodyPr>
          <a:lstStyle/>
          <a:p>
            <a:pPr marL="285750" indent="-228600">
              <a:lnSpc>
                <a:spcPct val="90000"/>
              </a:lnSpc>
              <a:spcAft>
                <a:spcPts val="600"/>
              </a:spcAft>
              <a:buFont typeface="Arial" panose="020B0604020202020204" pitchFamily="34" charset="0"/>
              <a:buChar char="•"/>
            </a:pPr>
            <a:r>
              <a:rPr lang="en-US" sz="2000">
                <a:solidFill>
                  <a:srgbClr val="000000"/>
                </a:solidFill>
              </a:rPr>
              <a:t>Hong Kong speaks Cantonese, has different names for the game (Pet Little Elves)</a:t>
            </a:r>
          </a:p>
          <a:p>
            <a:pPr marL="285750" indent="-228600">
              <a:lnSpc>
                <a:spcPct val="90000"/>
              </a:lnSpc>
              <a:spcAft>
                <a:spcPts val="600"/>
              </a:spcAft>
              <a:buFont typeface="Arial" panose="020B0604020202020204" pitchFamily="34" charset="0"/>
              <a:buChar char="•"/>
            </a:pPr>
            <a:r>
              <a:rPr lang="en-US" sz="2000">
                <a:solidFill>
                  <a:srgbClr val="000000"/>
                </a:solidFill>
              </a:rPr>
              <a:t>Whereas mainland China speaks Mandarin (Spirit Pokémon)</a:t>
            </a:r>
          </a:p>
          <a:p>
            <a:pPr marL="285750" indent="-228600">
              <a:lnSpc>
                <a:spcPct val="90000"/>
              </a:lnSpc>
              <a:spcAft>
                <a:spcPts val="600"/>
              </a:spcAft>
              <a:buFont typeface="Arial" panose="020B0604020202020204" pitchFamily="34" charset="0"/>
              <a:buChar char="•"/>
            </a:pPr>
            <a:r>
              <a:rPr lang="en-US" sz="2000">
                <a:solidFill>
                  <a:srgbClr val="000000"/>
                </a:solidFill>
              </a:rPr>
              <a:t>Nintendo planned to make the new games in Mandarin only, for commercial simplicity</a:t>
            </a:r>
          </a:p>
        </p:txBody>
      </p:sp>
      <p:sp>
        <p:nvSpPr>
          <p:cNvPr id="14" name="Freeform 49">
            <a:extLst>
              <a:ext uri="{FF2B5EF4-FFF2-40B4-BE49-F238E27FC236}">
                <a16:creationId xmlns:a16="http://schemas.microsoft.com/office/drawing/2014/main" id="{967C29FE-FD32-4AFB-AD20-DBDF5864B2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713915" y="590635"/>
            <a:ext cx="5478085" cy="6276841"/>
          </a:xfrm>
          <a:custGeom>
            <a:avLst/>
            <a:gdLst>
              <a:gd name="connsiteX0" fmla="*/ 2178155 w 5478085"/>
              <a:gd name="connsiteY0" fmla="*/ 0 h 6276841"/>
              <a:gd name="connsiteX1" fmla="*/ 5478085 w 5478085"/>
              <a:gd name="connsiteY1" fmla="*/ 3299930 h 6276841"/>
              <a:gd name="connsiteX2" fmla="*/ 3751098 w 5478085"/>
              <a:gd name="connsiteY2" fmla="*/ 6201577 h 6276841"/>
              <a:gd name="connsiteX3" fmla="*/ 3594858 w 5478085"/>
              <a:gd name="connsiteY3" fmla="*/ 6276841 h 6276841"/>
              <a:gd name="connsiteX4" fmla="*/ 761453 w 5478085"/>
              <a:gd name="connsiteY4" fmla="*/ 6276841 h 6276841"/>
              <a:gd name="connsiteX5" fmla="*/ 605213 w 5478085"/>
              <a:gd name="connsiteY5" fmla="*/ 6201577 h 6276841"/>
              <a:gd name="connsiteX6" fmla="*/ 79093 w 5478085"/>
              <a:gd name="connsiteY6" fmla="*/ 5846317 h 6276841"/>
              <a:gd name="connsiteX7" fmla="*/ 0 w 5478085"/>
              <a:gd name="connsiteY7" fmla="*/ 5774432 h 6276841"/>
              <a:gd name="connsiteX8" fmla="*/ 0 w 5478085"/>
              <a:gd name="connsiteY8" fmla="*/ 825429 h 6276841"/>
              <a:gd name="connsiteX9" fmla="*/ 79093 w 5478085"/>
              <a:gd name="connsiteY9" fmla="*/ 753544 h 6276841"/>
              <a:gd name="connsiteX10" fmla="*/ 2178155 w 5478085"/>
              <a:gd name="connsiteY10" fmla="*/ 0 h 6276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78085" h="6276841">
                <a:moveTo>
                  <a:pt x="2178155" y="0"/>
                </a:moveTo>
                <a:cubicBezTo>
                  <a:pt x="4000656" y="0"/>
                  <a:pt x="5478085" y="1477429"/>
                  <a:pt x="5478085" y="3299930"/>
                </a:cubicBezTo>
                <a:cubicBezTo>
                  <a:pt x="5478085" y="4552900"/>
                  <a:pt x="4779769" y="5642769"/>
                  <a:pt x="3751098" y="6201577"/>
                </a:cubicBezTo>
                <a:lnTo>
                  <a:pt x="3594858" y="6276841"/>
                </a:lnTo>
                <a:lnTo>
                  <a:pt x="761453" y="6276841"/>
                </a:lnTo>
                <a:lnTo>
                  <a:pt x="605213" y="6201577"/>
                </a:lnTo>
                <a:cubicBezTo>
                  <a:pt x="418182" y="6099975"/>
                  <a:pt x="242071" y="5980818"/>
                  <a:pt x="79093" y="5846317"/>
                </a:cubicBezTo>
                <a:lnTo>
                  <a:pt x="0" y="5774432"/>
                </a:lnTo>
                <a:lnTo>
                  <a:pt x="0" y="825429"/>
                </a:lnTo>
                <a:lnTo>
                  <a:pt x="79093" y="753544"/>
                </a:lnTo>
                <a:cubicBezTo>
                  <a:pt x="649516" y="282789"/>
                  <a:pt x="1380811" y="0"/>
                  <a:pt x="2178155"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accent3"/>
                </a:gs>
                <a:gs pos="100000">
                  <a:schemeClr val="accent3"/>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Content Placeholder 4" descr="Map&#10;&#10;Description automatically generated">
            <a:extLst>
              <a:ext uri="{FF2B5EF4-FFF2-40B4-BE49-F238E27FC236}">
                <a16:creationId xmlns:a16="http://schemas.microsoft.com/office/drawing/2014/main" id="{B16F533E-C57E-47AD-95DE-681B504CEA7E}"/>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16748" r="9388" b="2"/>
          <a:stretch/>
        </p:blipFill>
        <p:spPr>
          <a:xfrm>
            <a:off x="6893318" y="796014"/>
            <a:ext cx="5298683" cy="6097438"/>
          </a:xfrm>
          <a:custGeom>
            <a:avLst/>
            <a:gdLst/>
            <a:ahLst/>
            <a:cxnLst/>
            <a:rect l="l" t="t" r="r" b="b"/>
            <a:pathLst>
              <a:path w="5298683" h="6097438">
                <a:moveTo>
                  <a:pt x="3120528" y="0"/>
                </a:moveTo>
                <a:cubicBezTo>
                  <a:pt x="3874524" y="0"/>
                  <a:pt x="4566062" y="267415"/>
                  <a:pt x="5105473" y="712577"/>
                </a:cubicBezTo>
                <a:lnTo>
                  <a:pt x="5298683" y="888178"/>
                </a:lnTo>
                <a:lnTo>
                  <a:pt x="5298683" y="5352876"/>
                </a:lnTo>
                <a:lnTo>
                  <a:pt x="5105473" y="5528477"/>
                </a:lnTo>
                <a:cubicBezTo>
                  <a:pt x="4874296" y="5719261"/>
                  <a:pt x="4615179" y="5877397"/>
                  <a:pt x="4335177" y="5995828"/>
                </a:cubicBezTo>
                <a:lnTo>
                  <a:pt x="4057556" y="6097438"/>
                </a:lnTo>
                <a:lnTo>
                  <a:pt x="2183499" y="6097438"/>
                </a:lnTo>
                <a:lnTo>
                  <a:pt x="1905878" y="5995828"/>
                </a:lnTo>
                <a:cubicBezTo>
                  <a:pt x="785873" y="5522106"/>
                  <a:pt x="0" y="4413092"/>
                  <a:pt x="0" y="3120527"/>
                </a:cubicBezTo>
                <a:cubicBezTo>
                  <a:pt x="0" y="1397108"/>
                  <a:pt x="1397108" y="0"/>
                  <a:pt x="3120528" y="0"/>
                </a:cubicBezTo>
                <a:close/>
              </a:path>
            </a:pathLst>
          </a:custGeom>
        </p:spPr>
      </p:pic>
    </p:spTree>
    <p:extLst>
      <p:ext uri="{BB962C8B-B14F-4D97-AF65-F5344CB8AC3E}">
        <p14:creationId xmlns:p14="http://schemas.microsoft.com/office/powerpoint/2010/main" val="26334057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1" name="Rectangle 23">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valley with mountains in the background&#10;&#10;Description automatically generated">
            <a:extLst>
              <a:ext uri="{FF2B5EF4-FFF2-40B4-BE49-F238E27FC236}">
                <a16:creationId xmlns:a16="http://schemas.microsoft.com/office/drawing/2014/main" id="{3E88EE12-1DB8-4308-99EE-59F8F7911BB1}"/>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t="17617" b="5591"/>
          <a:stretch/>
        </p:blipFill>
        <p:spPr>
          <a:xfrm>
            <a:off x="0" y="10"/>
            <a:ext cx="12191980" cy="6857990"/>
          </a:xfrm>
          <a:prstGeom prst="rect">
            <a:avLst/>
          </a:prstGeom>
        </p:spPr>
      </p:pic>
      <p:sp>
        <p:nvSpPr>
          <p:cNvPr id="2" name="Title 1">
            <a:extLst>
              <a:ext uri="{FF2B5EF4-FFF2-40B4-BE49-F238E27FC236}">
                <a16:creationId xmlns:a16="http://schemas.microsoft.com/office/drawing/2014/main" id="{E29A2D20-E2DC-4096-8C83-B512B8E3817A}"/>
              </a:ext>
            </a:extLst>
          </p:cNvPr>
          <p:cNvSpPr>
            <a:spLocks noGrp="1"/>
          </p:cNvSpPr>
          <p:nvPr>
            <p:ph type="ctrTitle"/>
          </p:nvPr>
        </p:nvSpPr>
        <p:spPr>
          <a:xfrm>
            <a:off x="1524000" y="1122362"/>
            <a:ext cx="9144000" cy="2900518"/>
          </a:xfrm>
        </p:spPr>
        <p:txBody>
          <a:bodyPr>
            <a:normAutofit/>
          </a:bodyPr>
          <a:lstStyle/>
          <a:p>
            <a:r>
              <a:rPr lang="en-US">
                <a:solidFill>
                  <a:srgbClr val="FFFFFF"/>
                </a:solidFill>
              </a:rPr>
              <a:t>Conclusion</a:t>
            </a:r>
            <a:endParaRPr lang="en-IE">
              <a:solidFill>
                <a:srgbClr val="FFFFFF"/>
              </a:solidFill>
            </a:endParaRPr>
          </a:p>
        </p:txBody>
      </p:sp>
      <p:sp>
        <p:nvSpPr>
          <p:cNvPr id="3" name="Subtitle 2">
            <a:extLst>
              <a:ext uri="{FF2B5EF4-FFF2-40B4-BE49-F238E27FC236}">
                <a16:creationId xmlns:a16="http://schemas.microsoft.com/office/drawing/2014/main" id="{CA97D97B-2367-4AE9-B72C-D690FC4B4843}"/>
              </a:ext>
            </a:extLst>
          </p:cNvPr>
          <p:cNvSpPr>
            <a:spLocks noGrp="1"/>
          </p:cNvSpPr>
          <p:nvPr>
            <p:ph type="subTitle" idx="1"/>
          </p:nvPr>
        </p:nvSpPr>
        <p:spPr>
          <a:xfrm>
            <a:off x="1524000" y="4159404"/>
            <a:ext cx="9144000" cy="1098395"/>
          </a:xfrm>
        </p:spPr>
        <p:txBody>
          <a:bodyPr>
            <a:normAutofit fontScale="92500" lnSpcReduction="20000"/>
          </a:bodyPr>
          <a:lstStyle/>
          <a:p>
            <a:r>
              <a:rPr lang="en-US">
                <a:solidFill>
                  <a:srgbClr val="FFFFFF"/>
                </a:solidFill>
              </a:rPr>
              <a:t>Much like in the biblical story the Tower of Babel, linguistic difficulties and cultural identities can mean the end of cooperation, and as such an end to peace. We must strive for understanding between nations, or our structures will crumble.</a:t>
            </a:r>
            <a:endParaRPr lang="en-IE">
              <a:solidFill>
                <a:srgbClr val="FFFFFF"/>
              </a:solidFill>
            </a:endParaRPr>
          </a:p>
        </p:txBody>
      </p:sp>
    </p:spTree>
    <p:extLst>
      <p:ext uri="{BB962C8B-B14F-4D97-AF65-F5344CB8AC3E}">
        <p14:creationId xmlns:p14="http://schemas.microsoft.com/office/powerpoint/2010/main" val="521432557"/>
      </p:ext>
    </p:extLst>
  </p:cSld>
  <p:clrMapOvr>
    <a:overrideClrMapping bg1="dk1" tx1="lt1" bg2="dk2" tx2="lt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502E74-645F-4006-9115-21A5289DDB79}"/>
              </a:ext>
            </a:extLst>
          </p:cNvPr>
          <p:cNvSpPr>
            <a:spLocks noGrp="1"/>
          </p:cNvSpPr>
          <p:nvPr>
            <p:ph type="title"/>
          </p:nvPr>
        </p:nvSpPr>
        <p:spPr/>
        <p:txBody>
          <a:bodyPr/>
          <a:lstStyle/>
          <a:p>
            <a:r>
              <a:rPr lang="en-IE"/>
              <a:t>References</a:t>
            </a:r>
          </a:p>
        </p:txBody>
      </p:sp>
      <p:sp>
        <p:nvSpPr>
          <p:cNvPr id="3" name="Content Placeholder 2">
            <a:extLst>
              <a:ext uri="{FF2B5EF4-FFF2-40B4-BE49-F238E27FC236}">
                <a16:creationId xmlns:a16="http://schemas.microsoft.com/office/drawing/2014/main" id="{653129A5-4BC1-4573-A00A-D1BB8BCC53F9}"/>
              </a:ext>
            </a:extLst>
          </p:cNvPr>
          <p:cNvSpPr>
            <a:spLocks noGrp="1"/>
          </p:cNvSpPr>
          <p:nvPr>
            <p:ph idx="1"/>
          </p:nvPr>
        </p:nvSpPr>
        <p:spPr/>
        <p:txBody>
          <a:bodyPr>
            <a:normAutofit fontScale="77500" lnSpcReduction="20000"/>
          </a:bodyPr>
          <a:lstStyle/>
          <a:p>
            <a:r>
              <a:rPr lang="en-IE"/>
              <a:t>Liao, S X. T. (2016), ‘Japanese Console Games Popularization in China: Governance, Copycats, and Gamers’,  Games and Culture 2016, Vol. 11(3) 275-297.</a:t>
            </a:r>
          </a:p>
          <a:p>
            <a:r>
              <a:rPr lang="en-IE"/>
              <a:t>…….(Liao, 2016). …. </a:t>
            </a:r>
          </a:p>
          <a:p>
            <a:r>
              <a:rPr lang="en-IE"/>
              <a:t>Dickie, M. (2005), “China moves to zap online game addiction". Available: https://www.ft.com/content/89ea206a-13f3-11da-af53-00000e2511c8 				 Financial Times. 2005-08-23.</a:t>
            </a:r>
          </a:p>
          <a:p>
            <a:r>
              <a:rPr lang="en-IE"/>
              <a:t>…….(Dickie, 2005)…….. </a:t>
            </a:r>
          </a:p>
          <a:p>
            <a:r>
              <a:rPr lang="en-IE" err="1"/>
              <a:t>Cutchin</a:t>
            </a:r>
            <a:r>
              <a:rPr lang="en-IE"/>
              <a:t>,  J.B. (2019)  "How U.S. video game companies are building tools for China's surveillance state". Available: https://www.latimes.com/business/story/2019-07-21/american-game-developers-china-surveillance </a:t>
            </a:r>
          </a:p>
          <a:p>
            <a:r>
              <a:rPr lang="en-IE"/>
              <a:t>The Los Angeles Times.</a:t>
            </a:r>
          </a:p>
          <a:p>
            <a:r>
              <a:rPr lang="en-IE"/>
              <a:t>……(</a:t>
            </a:r>
            <a:r>
              <a:rPr lang="en-IE" err="1"/>
              <a:t>Cutchin</a:t>
            </a:r>
            <a:r>
              <a:rPr lang="en-IE"/>
              <a:t>, 2019)…….</a:t>
            </a:r>
          </a:p>
          <a:p>
            <a:endParaRPr lang="en-IE"/>
          </a:p>
        </p:txBody>
      </p:sp>
    </p:spTree>
    <p:extLst>
      <p:ext uri="{BB962C8B-B14F-4D97-AF65-F5344CB8AC3E}">
        <p14:creationId xmlns:p14="http://schemas.microsoft.com/office/powerpoint/2010/main" val="23657502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EDB9EF-3B8E-4A12-8335-A9F14473C45D}"/>
              </a:ext>
            </a:extLst>
          </p:cNvPr>
          <p:cNvSpPr>
            <a:spLocks noGrp="1"/>
          </p:cNvSpPr>
          <p:nvPr>
            <p:ph type="title"/>
          </p:nvPr>
        </p:nvSpPr>
        <p:spPr/>
        <p:txBody>
          <a:bodyPr/>
          <a:lstStyle/>
          <a:p>
            <a:r>
              <a:rPr lang="en-IE">
                <a:ea typeface="+mj-lt"/>
                <a:cs typeface="+mj-lt"/>
              </a:rPr>
              <a:t>References (Cont.)</a:t>
            </a:r>
            <a:endParaRPr lang="en-US"/>
          </a:p>
        </p:txBody>
      </p:sp>
      <p:sp>
        <p:nvSpPr>
          <p:cNvPr id="3" name="Content Placeholder 2">
            <a:extLst>
              <a:ext uri="{FF2B5EF4-FFF2-40B4-BE49-F238E27FC236}">
                <a16:creationId xmlns:a16="http://schemas.microsoft.com/office/drawing/2014/main" id="{14BD995C-6403-4A7B-A4FF-EC3BB7D83377}"/>
              </a:ext>
            </a:extLst>
          </p:cNvPr>
          <p:cNvSpPr>
            <a:spLocks noGrp="1"/>
          </p:cNvSpPr>
          <p:nvPr>
            <p:ph idx="1"/>
          </p:nvPr>
        </p:nvSpPr>
        <p:spPr/>
        <p:txBody>
          <a:bodyPr vert="horz" lIns="91440" tIns="45720" rIns="91440" bIns="45720" rtlCol="0" anchor="t">
            <a:normAutofit/>
          </a:bodyPr>
          <a:lstStyle/>
          <a:p>
            <a:r>
              <a:rPr lang="en-US" sz="2000">
                <a:ea typeface="+mn-lt"/>
                <a:cs typeface="+mn-lt"/>
              </a:rPr>
              <a:t>"China Launches China Cyber Recreation District" https://sulis.ul.ie/access/content/group/8bbe186b-f2d4-418b-9939-6280df7bed47/Reading%20for%20presentations/Articles/Country%20specific/China%20Launches%20China%20Cyber%20Recreation%20District%20_%20MultiLingual.pdf</a:t>
            </a:r>
          </a:p>
          <a:p>
            <a:r>
              <a:rPr lang="en-US" sz="2000">
                <a:ea typeface="+mn-lt"/>
                <a:cs typeface="+mn-lt"/>
              </a:rPr>
              <a:t>"</a:t>
            </a:r>
            <a:r>
              <a:rPr lang="en-US" sz="2000"/>
              <a:t>What to Know About Blizzard, Hong Kong and the Controversy Over Politics in Esports" </a:t>
            </a:r>
            <a:r>
              <a:rPr lang="en-US" sz="2000">
                <a:hlinkClick r:id="rId2"/>
              </a:rPr>
              <a:t>https</a:t>
            </a:r>
            <a:r>
              <a:rPr lang="en-US" sz="2000">
                <a:ea typeface="+mn-lt"/>
                <a:cs typeface="+mn-lt"/>
                <a:hlinkClick r:id="rId2"/>
              </a:rPr>
              <a:t>://time.com/5702971/blizzard-esports-hearthstone-hong-kong-protests-backlash-blitzchung/</a:t>
            </a:r>
            <a:endParaRPr lang="en-US" sz="2000">
              <a:cs typeface="Calibri"/>
            </a:endParaRPr>
          </a:p>
          <a:p>
            <a:r>
              <a:rPr lang="en-US" sz="2000">
                <a:ea typeface="+mn-lt"/>
                <a:cs typeface="+mn-lt"/>
              </a:rPr>
              <a:t>"</a:t>
            </a:r>
            <a:r>
              <a:rPr lang="en-US" sz="2000"/>
              <a:t>Why the plan to rename Pikachu has made Hong Kong angry" </a:t>
            </a:r>
            <a:r>
              <a:rPr lang="en-US" sz="2000">
                <a:hlinkClick r:id="rId3"/>
              </a:rPr>
              <a:t>https</a:t>
            </a:r>
            <a:r>
              <a:rPr lang="en-US" sz="2000">
                <a:ea typeface="+mn-lt"/>
                <a:cs typeface="+mn-lt"/>
                <a:hlinkClick r:id="rId3"/>
              </a:rPr>
              <a:t>://www.bbc.com/news/world-asia-china-36414978</a:t>
            </a:r>
            <a:endParaRPr lang="en-US">
              <a:cs typeface="Calibri" panose="020F0502020204030204"/>
            </a:endParaRPr>
          </a:p>
          <a:p>
            <a:r>
              <a:rPr lang="en-US" sz="2000">
                <a:ea typeface="+mn-lt"/>
                <a:cs typeface="+mn-lt"/>
              </a:rPr>
              <a:t>"</a:t>
            </a:r>
            <a:r>
              <a:rPr lang="en-US" sz="2000"/>
              <a:t>Beijing and Shanghai want to be global gaming capitals, but content controls are a problem" </a:t>
            </a:r>
            <a:r>
              <a:rPr lang="en-US" sz="2000">
                <a:hlinkClick r:id="rId4"/>
              </a:rPr>
              <a:t>https</a:t>
            </a:r>
            <a:r>
              <a:rPr lang="en-US" sz="2000">
                <a:ea typeface="+mn-lt"/>
                <a:cs typeface="+mn-lt"/>
                <a:hlinkClick r:id="rId4"/>
              </a:rPr>
              <a:t>://www.scmp.com/abacus/games/article/3043049/beijing-and-shanghai-want-be-global-gaming-capitals-content-controls</a:t>
            </a:r>
            <a:endParaRPr lang="en-US" sz="2000">
              <a:cs typeface="Calibri"/>
            </a:endParaRPr>
          </a:p>
          <a:p>
            <a:endParaRPr lang="en-US" sz="2000">
              <a:cs typeface="Calibri"/>
            </a:endParaRPr>
          </a:p>
          <a:p>
            <a:endParaRPr lang="en-US">
              <a:cs typeface="Calibri"/>
            </a:endParaRPr>
          </a:p>
          <a:p>
            <a:endParaRPr lang="en-US">
              <a:cs typeface="Calibri"/>
            </a:endParaRPr>
          </a:p>
        </p:txBody>
      </p:sp>
    </p:spTree>
    <p:extLst>
      <p:ext uri="{BB962C8B-B14F-4D97-AF65-F5344CB8AC3E}">
        <p14:creationId xmlns:p14="http://schemas.microsoft.com/office/powerpoint/2010/main" val="8212047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44D82-E041-459C-9BDF-11F2D866F0F9}"/>
              </a:ext>
            </a:extLst>
          </p:cNvPr>
          <p:cNvSpPr>
            <a:spLocks noGrp="1"/>
          </p:cNvSpPr>
          <p:nvPr>
            <p:ph type="ctrTitle"/>
          </p:nvPr>
        </p:nvSpPr>
        <p:spPr>
          <a:xfrm>
            <a:off x="1524000" y="277019"/>
            <a:ext cx="9144000" cy="831418"/>
          </a:xfrm>
        </p:spPr>
        <p:txBody>
          <a:bodyPr>
            <a:normAutofit fontScale="90000"/>
          </a:bodyPr>
          <a:lstStyle/>
          <a:p>
            <a:r>
              <a:rPr lang="en-IE"/>
              <a:t>References</a:t>
            </a:r>
            <a:endParaRPr lang="en-US"/>
          </a:p>
        </p:txBody>
      </p:sp>
      <p:sp>
        <p:nvSpPr>
          <p:cNvPr id="3" name="Subtitle 2">
            <a:extLst>
              <a:ext uri="{FF2B5EF4-FFF2-40B4-BE49-F238E27FC236}">
                <a16:creationId xmlns:a16="http://schemas.microsoft.com/office/drawing/2014/main" id="{0165BCD2-AB45-4D52-B6D7-AC652EE01025}"/>
              </a:ext>
            </a:extLst>
          </p:cNvPr>
          <p:cNvSpPr>
            <a:spLocks noGrp="1"/>
          </p:cNvSpPr>
          <p:nvPr>
            <p:ph type="subTitle" idx="1"/>
          </p:nvPr>
        </p:nvSpPr>
        <p:spPr>
          <a:xfrm>
            <a:off x="909782" y="1283710"/>
            <a:ext cx="10372436" cy="5144799"/>
          </a:xfrm>
        </p:spPr>
        <p:txBody>
          <a:bodyPr/>
          <a:lstStyle/>
          <a:p>
            <a:r>
              <a:rPr lang="en-US" err="1"/>
              <a:t>Tabea</a:t>
            </a:r>
            <a:r>
              <a:rPr lang="en-US"/>
              <a:t> De Wille and </a:t>
            </a:r>
            <a:r>
              <a:rPr lang="en-US" err="1"/>
              <a:t>Piertommaso</a:t>
            </a:r>
            <a:r>
              <a:rPr lang="en-US"/>
              <a:t> </a:t>
            </a:r>
            <a:r>
              <a:rPr lang="en-US" err="1"/>
              <a:t>Bottura</a:t>
            </a:r>
            <a:r>
              <a:rPr lang="en-US"/>
              <a:t>(2020) “</a:t>
            </a:r>
            <a:r>
              <a:rPr lang="en-IE"/>
              <a:t>The rules of harmony Video game censorship in China”</a:t>
            </a:r>
          </a:p>
          <a:p>
            <a:r>
              <a:rPr lang="en-IE"/>
              <a:t>https://multilingual.com/issues/may-jun-2019/the-rules-of-harmony/</a:t>
            </a:r>
          </a:p>
          <a:p>
            <a:endParaRPr lang="en-IE"/>
          </a:p>
          <a:p>
            <a:r>
              <a:rPr lang="en-IE"/>
              <a:t>Luo Dong and Carme </a:t>
            </a:r>
            <a:r>
              <a:rPr lang="en-IE" err="1"/>
              <a:t>Mangiron</a:t>
            </a:r>
            <a:r>
              <a:rPr lang="en-IE"/>
              <a:t>(2018) “Journey to the East: Cultural adaptation of video games for the Chinese market” https://www.jostrans.org/issue29/art_dong.pdf</a:t>
            </a:r>
          </a:p>
          <a:p>
            <a:endParaRPr lang="en-IE"/>
          </a:p>
          <a:p>
            <a:r>
              <a:rPr lang="en-US" err="1"/>
              <a:t>Kah</a:t>
            </a:r>
            <a:r>
              <a:rPr lang="en-US"/>
              <a:t> Hui Teo and Joelle </a:t>
            </a:r>
            <a:r>
              <a:rPr lang="en-US" err="1"/>
              <a:t>Tjahjadi</a:t>
            </a:r>
            <a:r>
              <a:rPr lang="en-US"/>
              <a:t> (2020) “</a:t>
            </a:r>
            <a:r>
              <a:rPr lang="en-IE"/>
              <a:t>Culturalization, game localization and China” </a:t>
            </a:r>
          </a:p>
          <a:p>
            <a:r>
              <a:rPr lang="en-IE"/>
              <a:t>https://multilingual.com/issues/aug-sep-2018/culturalization-game-localization-and-china/</a:t>
            </a:r>
            <a:endParaRPr lang="en-US"/>
          </a:p>
        </p:txBody>
      </p:sp>
    </p:spTree>
    <p:extLst>
      <p:ext uri="{BB962C8B-B14F-4D97-AF65-F5344CB8AC3E}">
        <p14:creationId xmlns:p14="http://schemas.microsoft.com/office/powerpoint/2010/main" val="21824879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Diagram&#10;&#10;Description automatically generated">
            <a:extLst>
              <a:ext uri="{FF2B5EF4-FFF2-40B4-BE49-F238E27FC236}">
                <a16:creationId xmlns:a16="http://schemas.microsoft.com/office/drawing/2014/main" id="{A7707ECA-AE6A-4ACD-8A8B-5CCBCEDF616D}"/>
              </a:ext>
            </a:extLst>
          </p:cNvPr>
          <p:cNvPicPr>
            <a:picLocks noChangeAspect="1"/>
          </p:cNvPicPr>
          <p:nvPr/>
        </p:nvPicPr>
        <p:blipFill rotWithShape="1">
          <a:blip r:embed="rId2">
            <a:extLst>
              <a:ext uri="{28A0092B-C50C-407E-A947-70E740481C1C}">
                <a14:useLocalDpi xmlns:a14="http://schemas.microsoft.com/office/drawing/2010/main" val="0"/>
              </a:ext>
            </a:extLst>
          </a:blip>
          <a:srcRect t="15498" r="9089" b="10355"/>
          <a:stretch/>
        </p:blipFill>
        <p:spPr>
          <a:xfrm>
            <a:off x="3523488" y="10"/>
            <a:ext cx="8668512" cy="6857990"/>
          </a:xfrm>
          <a:prstGeom prst="rect">
            <a:avLst/>
          </a:prstGeom>
        </p:spPr>
      </p:pic>
      <p:sp>
        <p:nvSpPr>
          <p:cNvPr id="20" name="Rectangle 19">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2351C635-CC89-4024-A06B-00DD0B92B97A}"/>
              </a:ext>
            </a:extLst>
          </p:cNvPr>
          <p:cNvSpPr txBox="1"/>
          <p:nvPr/>
        </p:nvSpPr>
        <p:spPr>
          <a:xfrm>
            <a:off x="477981" y="1122363"/>
            <a:ext cx="4023360" cy="3204134"/>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4400">
                <a:latin typeface="+mj-lt"/>
                <a:ea typeface="+mj-ea"/>
                <a:cs typeface="+mj-cs"/>
              </a:rPr>
              <a:t>Processes to get video games approved in China and restrictions.</a:t>
            </a:r>
          </a:p>
        </p:txBody>
      </p:sp>
      <p:sp>
        <p:nvSpPr>
          <p:cNvPr id="22" name="Rectangle 21">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4" name="Rectangle 23">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7123514"/>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6" name="Rectangle 65">
            <a:extLst>
              <a:ext uri="{FF2B5EF4-FFF2-40B4-BE49-F238E27FC236}">
                <a16:creationId xmlns:a16="http://schemas.microsoft.com/office/drawing/2014/main" id="{FC7A3AA1-44C4-4CBE-8808-D86A411AD6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825551"/>
            <a:ext cx="12192000" cy="3032449"/>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8" name="Picture 67">
            <a:extLst>
              <a:ext uri="{FF2B5EF4-FFF2-40B4-BE49-F238E27FC236}">
                <a16:creationId xmlns:a16="http://schemas.microsoft.com/office/drawing/2014/main" id="{4FDAB746-A9A3-4EC2-8997-5EB71BC9642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45716" b="33968"/>
          <a:stretch/>
        </p:blipFill>
        <p:spPr>
          <a:xfrm flipV="1">
            <a:off x="0" y="3504048"/>
            <a:ext cx="12192000" cy="1393277"/>
          </a:xfrm>
          <a:custGeom>
            <a:avLst/>
            <a:gdLst>
              <a:gd name="connsiteX0" fmla="*/ 0 w 12192000"/>
              <a:gd name="connsiteY0" fmla="*/ 0 h 3049325"/>
              <a:gd name="connsiteX1" fmla="*/ 12192000 w 12192000"/>
              <a:gd name="connsiteY1" fmla="*/ 0 h 3049325"/>
              <a:gd name="connsiteX2" fmla="*/ 12192000 w 12192000"/>
              <a:gd name="connsiteY2" fmla="*/ 3049325 h 3049325"/>
              <a:gd name="connsiteX3" fmla="*/ 0 w 12192000"/>
              <a:gd name="connsiteY3" fmla="*/ 3049325 h 3049325"/>
            </a:gdLst>
            <a:ahLst/>
            <a:cxnLst>
              <a:cxn ang="0">
                <a:pos x="connsiteX0" y="connsiteY0"/>
              </a:cxn>
              <a:cxn ang="0">
                <a:pos x="connsiteX1" y="connsiteY1"/>
              </a:cxn>
              <a:cxn ang="0">
                <a:pos x="connsiteX2" y="connsiteY2"/>
              </a:cxn>
              <a:cxn ang="0">
                <a:pos x="connsiteX3" y="connsiteY3"/>
              </a:cxn>
            </a:cxnLst>
            <a:rect l="l" t="t" r="r" b="b"/>
            <a:pathLst>
              <a:path w="12192000" h="3049325">
                <a:moveTo>
                  <a:pt x="0" y="0"/>
                </a:moveTo>
                <a:lnTo>
                  <a:pt x="12192000" y="0"/>
                </a:lnTo>
                <a:lnTo>
                  <a:pt x="12192000" y="3049325"/>
                </a:lnTo>
                <a:lnTo>
                  <a:pt x="0" y="3049325"/>
                </a:lnTo>
                <a:close/>
              </a:path>
            </a:pathLst>
          </a:custGeom>
        </p:spPr>
      </p:pic>
      <p:sp>
        <p:nvSpPr>
          <p:cNvPr id="70" name="Rectangle 69">
            <a:extLst>
              <a:ext uri="{FF2B5EF4-FFF2-40B4-BE49-F238E27FC236}">
                <a16:creationId xmlns:a16="http://schemas.microsoft.com/office/drawing/2014/main" id="{091C9E05-1ED5-4438-8E0F-382199749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364842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TextBox 60">
            <a:extLst>
              <a:ext uri="{FF2B5EF4-FFF2-40B4-BE49-F238E27FC236}">
                <a16:creationId xmlns:a16="http://schemas.microsoft.com/office/drawing/2014/main" id="{37EBB002-7F3A-427A-93C4-53024537D8EB}"/>
              </a:ext>
            </a:extLst>
          </p:cNvPr>
          <p:cNvSpPr txBox="1"/>
          <p:nvPr/>
        </p:nvSpPr>
        <p:spPr>
          <a:xfrm>
            <a:off x="5259698" y="4379118"/>
            <a:ext cx="6772467" cy="2064648"/>
          </a:xfrm>
          <a:prstGeom prst="rect">
            <a:avLst/>
          </a:prstGeom>
        </p:spPr>
        <p:txBody>
          <a:bodyPr vert="horz" lIns="91440" tIns="45720" rIns="91440" bIns="45720" rtlCol="0" anchor="ctr">
            <a:noAutofit/>
          </a:bodyPr>
          <a:lstStyle/>
          <a:p>
            <a:pPr>
              <a:lnSpc>
                <a:spcPct val="90000"/>
              </a:lnSpc>
              <a:spcAft>
                <a:spcPts val="600"/>
              </a:spcAft>
            </a:pPr>
            <a:r>
              <a:rPr lang="en-US" sz="2400">
                <a:solidFill>
                  <a:srgbClr val="FFFFFF"/>
                </a:solidFill>
              </a:rPr>
              <a:t>As a result of the rise of </a:t>
            </a:r>
            <a:r>
              <a:rPr lang="en-US" sz="2400" err="1">
                <a:solidFill>
                  <a:srgbClr val="FFFFFF"/>
                </a:solidFill>
              </a:rPr>
              <a:t>globalisation</a:t>
            </a:r>
            <a:r>
              <a:rPr lang="en-US" sz="2400">
                <a:solidFill>
                  <a:srgbClr val="FFFFFF"/>
                </a:solidFill>
              </a:rPr>
              <a:t>, China has become one of the most important and influential video game markets in the world. To enter the Chinese market, </a:t>
            </a:r>
            <a:r>
              <a:rPr lang="en-US" sz="2400" err="1">
                <a:solidFill>
                  <a:srgbClr val="FFFFFF"/>
                </a:solidFill>
              </a:rPr>
              <a:t>localisation</a:t>
            </a:r>
            <a:r>
              <a:rPr lang="en-US" sz="2400">
                <a:solidFill>
                  <a:srgbClr val="FFFFFF"/>
                </a:solidFill>
              </a:rPr>
              <a:t> teams often have to make cultural adjustments to video games in order to meet the high expectations and strict rules and regulations of China.</a:t>
            </a:r>
          </a:p>
        </p:txBody>
      </p:sp>
      <p:sp>
        <p:nvSpPr>
          <p:cNvPr id="11" name="TextBox 10">
            <a:extLst>
              <a:ext uri="{FF2B5EF4-FFF2-40B4-BE49-F238E27FC236}">
                <a16:creationId xmlns:a16="http://schemas.microsoft.com/office/drawing/2014/main" id="{31787673-7020-4B5B-88BB-B502D2822DD7}"/>
              </a:ext>
            </a:extLst>
          </p:cNvPr>
          <p:cNvSpPr txBox="1"/>
          <p:nvPr/>
        </p:nvSpPr>
        <p:spPr>
          <a:xfrm>
            <a:off x="9414588" y="681135"/>
            <a:ext cx="184731" cy="369332"/>
          </a:xfrm>
          <a:prstGeom prst="rect">
            <a:avLst/>
          </a:prstGeom>
          <a:noFill/>
        </p:spPr>
        <p:txBody>
          <a:bodyPr wrap="square" rtlCol="0">
            <a:spAutoFit/>
          </a:bodyPr>
          <a:lstStyle/>
          <a:p>
            <a:endParaRPr lang="en-US"/>
          </a:p>
        </p:txBody>
      </p:sp>
      <p:sp>
        <p:nvSpPr>
          <p:cNvPr id="58" name="TextBox 57">
            <a:extLst>
              <a:ext uri="{FF2B5EF4-FFF2-40B4-BE49-F238E27FC236}">
                <a16:creationId xmlns:a16="http://schemas.microsoft.com/office/drawing/2014/main" id="{33AAAD7B-ABAD-496A-911D-C63DCAF201B3}"/>
              </a:ext>
            </a:extLst>
          </p:cNvPr>
          <p:cNvSpPr txBox="1"/>
          <p:nvPr/>
        </p:nvSpPr>
        <p:spPr>
          <a:xfrm>
            <a:off x="437875" y="127737"/>
            <a:ext cx="4309612" cy="3785652"/>
          </a:xfrm>
          <a:prstGeom prst="rect">
            <a:avLst/>
          </a:prstGeom>
          <a:noFill/>
        </p:spPr>
        <p:txBody>
          <a:bodyPr wrap="square" rtlCol="0">
            <a:spAutoFit/>
          </a:bodyPr>
          <a:lstStyle/>
          <a:p>
            <a:pPr>
              <a:spcAft>
                <a:spcPts val="600"/>
              </a:spcAft>
            </a:pPr>
            <a:r>
              <a:rPr lang="en-IE" sz="2400"/>
              <a:t>There are core issues that video game publishers must take into consideration when beginning to localise their video game, such core issues include cultural adaptation, age rating and legality of content. However, rules, regulations and preferences change from country to country.</a:t>
            </a:r>
            <a:endParaRPr lang="en-US" sz="2400"/>
          </a:p>
        </p:txBody>
      </p:sp>
      <p:pic>
        <p:nvPicPr>
          <p:cNvPr id="63" name="Picture 62" descr="A picture containing icon&#10;&#10;Description automatically generated">
            <a:extLst>
              <a:ext uri="{FF2B5EF4-FFF2-40B4-BE49-F238E27FC236}">
                <a16:creationId xmlns:a16="http://schemas.microsoft.com/office/drawing/2014/main" id="{DDF9D132-2B42-43BC-B099-B9634535D4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3610" y="4379730"/>
            <a:ext cx="4103649" cy="2236701"/>
          </a:xfrm>
          <a:prstGeom prst="rect">
            <a:avLst/>
          </a:prstGeom>
        </p:spPr>
      </p:pic>
      <p:pic>
        <p:nvPicPr>
          <p:cNvPr id="65" name="Picture 64" descr="Logo, company name&#10;&#10;Description automatically generated">
            <a:extLst>
              <a:ext uri="{FF2B5EF4-FFF2-40B4-BE49-F238E27FC236}">
                <a16:creationId xmlns:a16="http://schemas.microsoft.com/office/drawing/2014/main" id="{EDD66E8E-3916-4600-998C-E242DD7FF50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16113" y="215576"/>
            <a:ext cx="6267450" cy="3609975"/>
          </a:xfrm>
          <a:prstGeom prst="rect">
            <a:avLst/>
          </a:prstGeom>
        </p:spPr>
      </p:pic>
    </p:spTree>
    <p:extLst>
      <p:ext uri="{BB962C8B-B14F-4D97-AF65-F5344CB8AC3E}">
        <p14:creationId xmlns:p14="http://schemas.microsoft.com/office/powerpoint/2010/main" val="18751066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A169D286-F4D7-4C8B-A6BD-D05384C7F1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6">
            <a:extLst>
              <a:ext uri="{FF2B5EF4-FFF2-40B4-BE49-F238E27FC236}">
                <a16:creationId xmlns:a16="http://schemas.microsoft.com/office/drawing/2014/main" id="{39E8235E-135E-4261-8F54-2B316E493C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142164" y="610728"/>
            <a:ext cx="759618" cy="5710965"/>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Freeform 7">
            <a:extLst>
              <a:ext uri="{FF2B5EF4-FFF2-40B4-BE49-F238E27FC236}">
                <a16:creationId xmlns:a16="http://schemas.microsoft.com/office/drawing/2014/main" id="{D4ED8EC3-4D57-4620-93CE-4E6661F09A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144437" y="343079"/>
            <a:ext cx="482654" cy="5521414"/>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 name="Freeform: Shape 24">
            <a:extLst>
              <a:ext uri="{FF2B5EF4-FFF2-40B4-BE49-F238E27FC236}">
                <a16:creationId xmlns:a16="http://schemas.microsoft.com/office/drawing/2014/main" id="{83BCB34A-2F40-4F41-8488-A134C1C155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5" y="340424"/>
            <a:ext cx="4630139" cy="5265795"/>
          </a:xfrm>
          <a:custGeom>
            <a:avLst/>
            <a:gdLst>
              <a:gd name="connsiteX0" fmla="*/ 0 w 4630139"/>
              <a:gd name="connsiteY0" fmla="*/ 0 h 5265795"/>
              <a:gd name="connsiteX1" fmla="*/ 4630139 w 4630139"/>
              <a:gd name="connsiteY1" fmla="*/ 0 h 5265795"/>
              <a:gd name="connsiteX2" fmla="*/ 4630139 w 4630139"/>
              <a:gd name="connsiteY2" fmla="*/ 5265795 h 5265795"/>
              <a:gd name="connsiteX3" fmla="*/ 0 w 4630139"/>
              <a:gd name="connsiteY3" fmla="*/ 5265795 h 5265795"/>
            </a:gdLst>
            <a:ahLst/>
            <a:cxnLst>
              <a:cxn ang="0">
                <a:pos x="connsiteX0" y="connsiteY0"/>
              </a:cxn>
              <a:cxn ang="0">
                <a:pos x="connsiteX1" y="connsiteY1"/>
              </a:cxn>
              <a:cxn ang="0">
                <a:pos x="connsiteX2" y="connsiteY2"/>
              </a:cxn>
              <a:cxn ang="0">
                <a:pos x="connsiteX3" y="connsiteY3"/>
              </a:cxn>
            </a:cxnLst>
            <a:rect l="l" t="t" r="r" b="b"/>
            <a:pathLst>
              <a:path w="4630139" h="5265795">
                <a:moveTo>
                  <a:pt x="0" y="0"/>
                </a:moveTo>
                <a:lnTo>
                  <a:pt x="4630139" y="0"/>
                </a:lnTo>
                <a:lnTo>
                  <a:pt x="4630139" y="5265795"/>
                </a:lnTo>
                <a:lnTo>
                  <a:pt x="0" y="5265795"/>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7" name="Freeform: Shape 26">
            <a:extLst>
              <a:ext uri="{FF2B5EF4-FFF2-40B4-BE49-F238E27FC236}">
                <a16:creationId xmlns:a16="http://schemas.microsoft.com/office/drawing/2014/main" id="{F78382DC-4207-465E-B379-1E16448AA2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1780" y="1071563"/>
            <a:ext cx="7290218" cy="5242298"/>
          </a:xfrm>
          <a:custGeom>
            <a:avLst/>
            <a:gdLst>
              <a:gd name="connsiteX0" fmla="*/ 0 w 7290218"/>
              <a:gd name="connsiteY0" fmla="*/ 0 h 5242298"/>
              <a:gd name="connsiteX1" fmla="*/ 7290218 w 7290218"/>
              <a:gd name="connsiteY1" fmla="*/ 0 h 5242298"/>
              <a:gd name="connsiteX2" fmla="*/ 7290218 w 7290218"/>
              <a:gd name="connsiteY2" fmla="*/ 5242298 h 5242298"/>
              <a:gd name="connsiteX3" fmla="*/ 0 w 7290218"/>
              <a:gd name="connsiteY3" fmla="*/ 5242298 h 5242298"/>
            </a:gdLst>
            <a:ahLst/>
            <a:cxnLst>
              <a:cxn ang="0">
                <a:pos x="connsiteX0" y="connsiteY0"/>
              </a:cxn>
              <a:cxn ang="0">
                <a:pos x="connsiteX1" y="connsiteY1"/>
              </a:cxn>
              <a:cxn ang="0">
                <a:pos x="connsiteX2" y="connsiteY2"/>
              </a:cxn>
              <a:cxn ang="0">
                <a:pos x="connsiteX3" y="connsiteY3"/>
              </a:cxn>
            </a:cxnLst>
            <a:rect l="l" t="t" r="r" b="b"/>
            <a:pathLst>
              <a:path w="7290218" h="5242298">
                <a:moveTo>
                  <a:pt x="0" y="0"/>
                </a:moveTo>
                <a:lnTo>
                  <a:pt x="7290218" y="0"/>
                </a:lnTo>
                <a:lnTo>
                  <a:pt x="7290218" y="5242298"/>
                </a:lnTo>
                <a:lnTo>
                  <a:pt x="0" y="5242298"/>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a:extLst>
              <a:ext uri="{FF2B5EF4-FFF2-40B4-BE49-F238E27FC236}">
                <a16:creationId xmlns:a16="http://schemas.microsoft.com/office/drawing/2014/main" id="{53AD2CFC-2A19-4663-B8A6-9A50A85953FF}"/>
              </a:ext>
            </a:extLst>
          </p:cNvPr>
          <p:cNvPicPr>
            <a:picLocks noChangeAspect="1"/>
          </p:cNvPicPr>
          <p:nvPr/>
        </p:nvPicPr>
        <p:blipFill>
          <a:blip r:embed="rId2"/>
          <a:stretch>
            <a:fillRect/>
          </a:stretch>
        </p:blipFill>
        <p:spPr>
          <a:xfrm>
            <a:off x="5545244" y="2351447"/>
            <a:ext cx="6020730" cy="2694278"/>
          </a:xfrm>
          <a:prstGeom prst="rect">
            <a:avLst/>
          </a:prstGeom>
        </p:spPr>
      </p:pic>
      <p:sp>
        <p:nvSpPr>
          <p:cNvPr id="8" name="TextBox 7">
            <a:extLst>
              <a:ext uri="{FF2B5EF4-FFF2-40B4-BE49-F238E27FC236}">
                <a16:creationId xmlns:a16="http://schemas.microsoft.com/office/drawing/2014/main" id="{135FFA8B-95BD-4CF9-85FB-91FF701E5F60}"/>
              </a:ext>
            </a:extLst>
          </p:cNvPr>
          <p:cNvSpPr txBox="1"/>
          <p:nvPr/>
        </p:nvSpPr>
        <p:spPr>
          <a:xfrm>
            <a:off x="203475" y="946458"/>
            <a:ext cx="4217097" cy="4093428"/>
          </a:xfrm>
          <a:prstGeom prst="rect">
            <a:avLst/>
          </a:prstGeom>
          <a:noFill/>
        </p:spPr>
        <p:txBody>
          <a:bodyPr wrap="square" rtlCol="0">
            <a:spAutoFit/>
          </a:bodyPr>
          <a:lstStyle/>
          <a:p>
            <a:r>
              <a:rPr lang="en-IE" sz="2000">
                <a:solidFill>
                  <a:schemeClr val="bg1"/>
                </a:solidFill>
              </a:rPr>
              <a:t>Video games are usually subject to stricter censorship than other forms of media, this is possibly due in part to the inherent interactive nature of video games and the fact that children often have access to video games not suitable for their age category. In China, there is no rating system for video games, which consequently means that all video games are potentially accessible to users of all ages. This leads to the heavy censorship of content in video games.</a:t>
            </a:r>
            <a:endParaRPr lang="en-US" sz="2000">
              <a:solidFill>
                <a:schemeClr val="bg1"/>
              </a:solidFill>
            </a:endParaRPr>
          </a:p>
        </p:txBody>
      </p:sp>
    </p:spTree>
    <p:extLst>
      <p:ext uri="{BB962C8B-B14F-4D97-AF65-F5344CB8AC3E}">
        <p14:creationId xmlns:p14="http://schemas.microsoft.com/office/powerpoint/2010/main" val="12082370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ACEA149-4E67-41EA-8F3D-CD3F4C3CBF09}"/>
              </a:ext>
            </a:extLst>
          </p:cNvPr>
          <p:cNvSpPr>
            <a:spLocks noGrp="1"/>
          </p:cNvSpPr>
          <p:nvPr>
            <p:ph type="title"/>
          </p:nvPr>
        </p:nvSpPr>
        <p:spPr>
          <a:xfrm>
            <a:off x="4852460" y="-10"/>
            <a:ext cx="8532740" cy="1807305"/>
          </a:xfrm>
        </p:spPr>
        <p:txBody>
          <a:bodyPr>
            <a:normAutofit/>
          </a:bodyPr>
          <a:lstStyle/>
          <a:p>
            <a:r>
              <a:rPr lang="en-IE" sz="2000" b="1"/>
              <a:t>The Interim Provisions on the Administration of Internet Culture,</a:t>
            </a:r>
            <a:br>
              <a:rPr lang="en-IE" sz="2000" b="1"/>
            </a:br>
            <a:r>
              <a:rPr lang="en-IE" sz="2000" b="1"/>
              <a:t> issued in 2011 by the Ministry of Culture (Zhang 2012) include</a:t>
            </a:r>
            <a:br>
              <a:rPr lang="en-IE" sz="2000" b="1"/>
            </a:br>
            <a:r>
              <a:rPr lang="en-IE" sz="2000" b="1"/>
              <a:t> a number of contents to be forbidden:</a:t>
            </a:r>
            <a:br>
              <a:rPr lang="en-IE" sz="1800"/>
            </a:br>
            <a:endParaRPr lang="en-US" sz="1800"/>
          </a:p>
        </p:txBody>
      </p:sp>
      <p:pic>
        <p:nvPicPr>
          <p:cNvPr id="5" name="Picture 4" descr="Map&#10;&#10;Description automatically generated">
            <a:extLst>
              <a:ext uri="{FF2B5EF4-FFF2-40B4-BE49-F238E27FC236}">
                <a16:creationId xmlns:a16="http://schemas.microsoft.com/office/drawing/2014/main" id="{13797F58-A2C1-4426-9937-770E97659A81}"/>
              </a:ext>
            </a:extLst>
          </p:cNvPr>
          <p:cNvPicPr>
            <a:picLocks noChangeAspect="1"/>
          </p:cNvPicPr>
          <p:nvPr/>
        </p:nvPicPr>
        <p:blipFill rotWithShape="1">
          <a:blip r:embed="rId2">
            <a:extLst>
              <a:ext uri="{28A0092B-C50C-407E-A947-70E740481C1C}">
                <a14:useLocalDpi xmlns:a14="http://schemas.microsoft.com/office/drawing/2010/main" val="0"/>
              </a:ext>
            </a:extLst>
          </a:blip>
          <a:srcRect l="18168" r="15613" b="2"/>
          <a:stretch/>
        </p:blipFill>
        <p:spPr>
          <a:xfrm>
            <a:off x="1" y="0"/>
            <a:ext cx="4852460"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3" name="Content Placeholder 2">
            <a:extLst>
              <a:ext uri="{FF2B5EF4-FFF2-40B4-BE49-F238E27FC236}">
                <a16:creationId xmlns:a16="http://schemas.microsoft.com/office/drawing/2014/main" id="{BABCE7B4-239A-4566-82E4-EEBAE940C3B8}"/>
              </a:ext>
            </a:extLst>
          </p:cNvPr>
          <p:cNvSpPr>
            <a:spLocks noGrp="1"/>
          </p:cNvSpPr>
          <p:nvPr>
            <p:ph idx="1"/>
          </p:nvPr>
        </p:nvSpPr>
        <p:spPr>
          <a:xfrm>
            <a:off x="4852460" y="1527706"/>
            <a:ext cx="7273862" cy="5330284"/>
          </a:xfrm>
        </p:spPr>
        <p:txBody>
          <a:bodyPr vert="horz" lIns="91440" tIns="45720" rIns="91440" bIns="45720" rtlCol="0" anchor="t">
            <a:normAutofit/>
          </a:bodyPr>
          <a:lstStyle/>
          <a:p>
            <a:pPr marL="0" indent="0">
              <a:buNone/>
            </a:pPr>
            <a:r>
              <a:rPr lang="en-IE" sz="1600"/>
              <a:t>1) those opposing the basic principles established in the constitution</a:t>
            </a:r>
          </a:p>
          <a:p>
            <a:pPr marL="0" indent="0">
              <a:buNone/>
            </a:pPr>
            <a:r>
              <a:rPr lang="en-IE" sz="1600"/>
              <a:t>2) those endangering the unification, sovereignty and territorial integrity of the state</a:t>
            </a:r>
          </a:p>
          <a:p>
            <a:pPr marL="0" indent="0">
              <a:buNone/>
            </a:pPr>
            <a:r>
              <a:rPr lang="en-IE" sz="1600"/>
              <a:t>3) those divulging secrets of the state, harming national security or</a:t>
            </a:r>
          </a:p>
          <a:p>
            <a:pPr marL="0" indent="0">
              <a:buNone/>
            </a:pPr>
            <a:r>
              <a:rPr lang="en-IE" sz="1600"/>
              <a:t>impairing the honour and interests of the state</a:t>
            </a:r>
          </a:p>
          <a:p>
            <a:pPr marL="0" indent="0">
              <a:buNone/>
            </a:pPr>
            <a:r>
              <a:rPr lang="en-IE" sz="1600"/>
              <a:t>4) those inciting the enmity, discrimination of nationalities,</a:t>
            </a:r>
          </a:p>
          <a:p>
            <a:pPr marL="0" indent="0">
              <a:buNone/>
            </a:pPr>
            <a:r>
              <a:rPr lang="en-IE" sz="1600"/>
              <a:t>jeopardizing the unity among the various ethnic groups, or violating</a:t>
            </a:r>
          </a:p>
          <a:p>
            <a:pPr marL="0" indent="0">
              <a:buNone/>
            </a:pPr>
            <a:r>
              <a:rPr lang="en-IE" sz="1600"/>
              <a:t>the customs and habits of minority nationalities</a:t>
            </a:r>
          </a:p>
          <a:p>
            <a:pPr marL="0" indent="0">
              <a:buNone/>
            </a:pPr>
            <a:r>
              <a:rPr lang="en-IE" sz="1600"/>
              <a:t>5) those spreading cults or superstitions</a:t>
            </a:r>
          </a:p>
          <a:p>
            <a:pPr marL="0" indent="0">
              <a:buNone/>
            </a:pPr>
            <a:r>
              <a:rPr lang="en-IE" sz="1600"/>
              <a:t>6) those disturbing social order and destroying social stability</a:t>
            </a:r>
          </a:p>
          <a:p>
            <a:pPr marL="0" indent="0">
              <a:buNone/>
            </a:pPr>
            <a:r>
              <a:rPr lang="en-IE" sz="1600"/>
              <a:t>7) those inciting pornography, gambling, violence or instigating a crime</a:t>
            </a:r>
          </a:p>
          <a:p>
            <a:pPr marL="0" indent="0">
              <a:buNone/>
            </a:pPr>
            <a:r>
              <a:rPr lang="en-IE" sz="1600"/>
              <a:t>8) those insulting or </a:t>
            </a:r>
            <a:r>
              <a:rPr lang="en-IE" sz="1600" err="1"/>
              <a:t>libeling</a:t>
            </a:r>
            <a:r>
              <a:rPr lang="en-IE" sz="1600"/>
              <a:t> others, violating the lawful rights and interests of others</a:t>
            </a:r>
          </a:p>
          <a:p>
            <a:pPr marL="0" indent="0">
              <a:buNone/>
            </a:pPr>
            <a:r>
              <a:rPr lang="en-IE" sz="1600"/>
              <a:t>9) those endangering social moralities or fine national cultural traditions</a:t>
            </a:r>
          </a:p>
          <a:p>
            <a:pPr marL="0" indent="0">
              <a:buNone/>
            </a:pPr>
            <a:r>
              <a:rPr lang="en-IE" sz="1600"/>
              <a:t>10) other contents prohibited by laws and administrative regulations or by the state</a:t>
            </a:r>
          </a:p>
          <a:p>
            <a:endParaRPr lang="en-US" sz="500"/>
          </a:p>
        </p:txBody>
      </p:sp>
    </p:spTree>
    <p:extLst>
      <p:ext uri="{BB962C8B-B14F-4D97-AF65-F5344CB8AC3E}">
        <p14:creationId xmlns:p14="http://schemas.microsoft.com/office/powerpoint/2010/main" val="40472839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picture containing person, person, truck, holding&#10;&#10;Description automatically generated">
            <a:extLst>
              <a:ext uri="{FF2B5EF4-FFF2-40B4-BE49-F238E27FC236}">
                <a16:creationId xmlns:a16="http://schemas.microsoft.com/office/drawing/2014/main" id="{918EF1CB-05DB-4CC4-B9FB-D8911309973A}"/>
              </a:ext>
            </a:extLst>
          </p:cNvPr>
          <p:cNvPicPr>
            <a:picLocks noChangeAspect="1"/>
          </p:cNvPicPr>
          <p:nvPr/>
        </p:nvPicPr>
        <p:blipFill rotWithShape="1">
          <a:blip r:embed="rId2">
            <a:extLst>
              <a:ext uri="{28A0092B-C50C-407E-A947-70E740481C1C}">
                <a14:useLocalDpi xmlns:a14="http://schemas.microsoft.com/office/drawing/2010/main" val="0"/>
              </a:ext>
            </a:extLst>
          </a:blip>
          <a:srcRect t="9091" r="9091"/>
          <a:stretch/>
        </p:blipFill>
        <p:spPr>
          <a:xfrm>
            <a:off x="20" y="10"/>
            <a:ext cx="12191980" cy="6857990"/>
          </a:xfrm>
          <a:prstGeom prst="rect">
            <a:avLst/>
          </a:prstGeom>
        </p:spPr>
      </p:pic>
      <p:sp>
        <p:nvSpPr>
          <p:cNvPr id="17" name="Freeform: Shape 8">
            <a:extLst>
              <a:ext uri="{FF2B5EF4-FFF2-40B4-BE49-F238E27FC236}">
                <a16:creationId xmlns:a16="http://schemas.microsoft.com/office/drawing/2014/main" id="{E862BE82-D00D-42C1-BF16-93AA37870C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Freeform: Shape 10">
            <a:extLst>
              <a:ext uri="{FF2B5EF4-FFF2-40B4-BE49-F238E27FC236}">
                <a16:creationId xmlns:a16="http://schemas.microsoft.com/office/drawing/2014/main" id="{F6D92C2D-1D3D-4974-918C-06579FB354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33" y="-2"/>
            <a:ext cx="5441859" cy="5654940"/>
          </a:xfrm>
          <a:custGeom>
            <a:avLst/>
            <a:gdLst>
              <a:gd name="connsiteX0" fmla="*/ 0 w 5441859"/>
              <a:gd name="connsiteY0" fmla="*/ 0 h 5654940"/>
              <a:gd name="connsiteX1" fmla="*/ 4400492 w 5441859"/>
              <a:gd name="connsiteY1" fmla="*/ 0 h 5654940"/>
              <a:gd name="connsiteX2" fmla="*/ 4484767 w 5441859"/>
              <a:gd name="connsiteY2" fmla="*/ 76595 h 5654940"/>
              <a:gd name="connsiteX3" fmla="*/ 5441859 w 5441859"/>
              <a:gd name="connsiteY3" fmla="*/ 2387221 h 5654940"/>
              <a:gd name="connsiteX4" fmla="*/ 2174140 w 5441859"/>
              <a:gd name="connsiteY4" fmla="*/ 5654940 h 5654940"/>
              <a:gd name="connsiteX5" fmla="*/ 156693 w 5441859"/>
              <a:gd name="connsiteY5" fmla="*/ 4957981 h 5654940"/>
              <a:gd name="connsiteX6" fmla="*/ 0 w 5441859"/>
              <a:gd name="connsiteY6" fmla="*/ 4820612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0" y="0"/>
                </a:moveTo>
                <a:lnTo>
                  <a:pt x="4400492" y="0"/>
                </a:lnTo>
                <a:lnTo>
                  <a:pt x="4484767" y="76595"/>
                </a:lnTo>
                <a:cubicBezTo>
                  <a:pt x="5076108" y="667936"/>
                  <a:pt x="5441859" y="1484866"/>
                  <a:pt x="5441859" y="2387221"/>
                </a:cubicBezTo>
                <a:cubicBezTo>
                  <a:pt x="5441859" y="4191932"/>
                  <a:pt x="3978851" y="5654940"/>
                  <a:pt x="2174140" y="5654940"/>
                </a:cubicBezTo>
                <a:cubicBezTo>
                  <a:pt x="1412778" y="5654940"/>
                  <a:pt x="712231" y="5394557"/>
                  <a:pt x="156693" y="4957981"/>
                </a:cubicBezTo>
                <a:lnTo>
                  <a:pt x="0" y="4820612"/>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80C88C63-DC88-4C3A-8EAD-508D2FE956AC}"/>
              </a:ext>
            </a:extLst>
          </p:cNvPr>
          <p:cNvSpPr txBox="1"/>
          <p:nvPr/>
        </p:nvSpPr>
        <p:spPr>
          <a:xfrm>
            <a:off x="303501" y="172022"/>
            <a:ext cx="4062642" cy="4456673"/>
          </a:xfrm>
          <a:prstGeom prst="rect">
            <a:avLst/>
          </a:prstGeom>
        </p:spPr>
        <p:txBody>
          <a:bodyPr vert="horz" lIns="91440" tIns="45720" rIns="91440" bIns="45720" rtlCol="0" anchor="t">
            <a:noAutofit/>
          </a:bodyPr>
          <a:lstStyle/>
          <a:p>
            <a:pPr>
              <a:lnSpc>
                <a:spcPct val="90000"/>
              </a:lnSpc>
              <a:spcAft>
                <a:spcPts val="600"/>
              </a:spcAft>
            </a:pPr>
            <a:r>
              <a:rPr lang="en-US" sz="2000"/>
              <a:t>Many video games have been banned in China due to the interim provisions on the administration of internet culture, especially when it comes to the censorship of pornography, violence, gambling, political issues, and misinterpretation of historical facts. </a:t>
            </a:r>
          </a:p>
          <a:p>
            <a:pPr>
              <a:lnSpc>
                <a:spcPct val="90000"/>
              </a:lnSpc>
              <a:spcAft>
                <a:spcPts val="600"/>
              </a:spcAft>
            </a:pPr>
            <a:r>
              <a:rPr lang="en-US" sz="2000"/>
              <a:t>While some of the elements stated in the document are quite clear, others like “fine national cultural traditions" are more subjective which makes trying to publish a video game in china much harder than in other countries. </a:t>
            </a:r>
          </a:p>
        </p:txBody>
      </p:sp>
    </p:spTree>
    <p:extLst>
      <p:ext uri="{BB962C8B-B14F-4D97-AF65-F5344CB8AC3E}">
        <p14:creationId xmlns:p14="http://schemas.microsoft.com/office/powerpoint/2010/main" val="14413139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9">
            <a:extLst>
              <a:ext uri="{FF2B5EF4-FFF2-40B4-BE49-F238E27FC236}">
                <a16:creationId xmlns:a16="http://schemas.microsoft.com/office/drawing/2014/main" id="{D7A453D2-15D8-4403-815F-291FA16340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11">
            <a:extLst>
              <a:ext uri="{FF2B5EF4-FFF2-40B4-BE49-F238E27FC236}">
                <a16:creationId xmlns:a16="http://schemas.microsoft.com/office/drawing/2014/main" id="{8161EA6B-09CA-445B-AB0D-8DF76FA92D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13">
            <a:extLst>
              <a:ext uri="{FF2B5EF4-FFF2-40B4-BE49-F238E27FC236}">
                <a16:creationId xmlns:a16="http://schemas.microsoft.com/office/drawing/2014/main" id="{1EA1DAFF-CECA-492F-BFA1-22C64956B8D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11" name="Oval 14">
              <a:extLst>
                <a:ext uri="{FF2B5EF4-FFF2-40B4-BE49-F238E27FC236}">
                  <a16:creationId xmlns:a16="http://schemas.microsoft.com/office/drawing/2014/main" id="{5D3D3744-142C-4653-90AB-546FE6B849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15">
              <a:extLst>
                <a:ext uri="{FF2B5EF4-FFF2-40B4-BE49-F238E27FC236}">
                  <a16:creationId xmlns:a16="http://schemas.microsoft.com/office/drawing/2014/main" id="{0BC69CAC-820B-41BA-BFCA-79B4557683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16">
              <a:extLst>
                <a:ext uri="{FF2B5EF4-FFF2-40B4-BE49-F238E27FC236}">
                  <a16:creationId xmlns:a16="http://schemas.microsoft.com/office/drawing/2014/main" id="{3D205E7A-88AB-4C4B-B8D1-5A76AA878B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17">
              <a:extLst>
                <a:ext uri="{FF2B5EF4-FFF2-40B4-BE49-F238E27FC236}">
                  <a16:creationId xmlns:a16="http://schemas.microsoft.com/office/drawing/2014/main" id="{0D4286E9-8501-4EBF-874C-74897B4B6F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18">
              <a:extLst>
                <a:ext uri="{FF2B5EF4-FFF2-40B4-BE49-F238E27FC236}">
                  <a16:creationId xmlns:a16="http://schemas.microsoft.com/office/drawing/2014/main" id="{45586ADC-910E-45C9-BAB4-CB0EFBEE5B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19">
              <a:extLst>
                <a:ext uri="{FF2B5EF4-FFF2-40B4-BE49-F238E27FC236}">
                  <a16:creationId xmlns:a16="http://schemas.microsoft.com/office/drawing/2014/main" id="{DAB594C5-5BB0-49AE-8AAC-AE40A6F8A3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6" name="Rectangle 21">
            <a:extLst>
              <a:ext uri="{FF2B5EF4-FFF2-40B4-BE49-F238E27FC236}">
                <a16:creationId xmlns:a16="http://schemas.microsoft.com/office/drawing/2014/main" id="{B8114C98-A349-4111-A123-E8EAB86AB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7" name="Group 23">
            <a:extLst>
              <a:ext uri="{FF2B5EF4-FFF2-40B4-BE49-F238E27FC236}">
                <a16:creationId xmlns:a16="http://schemas.microsoft.com/office/drawing/2014/main" id="{670FB431-AE18-414D-92F4-1D12D199115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48" name="Straight Connector 24">
              <a:extLst>
                <a:ext uri="{FF2B5EF4-FFF2-40B4-BE49-F238E27FC236}">
                  <a16:creationId xmlns:a16="http://schemas.microsoft.com/office/drawing/2014/main" id="{24467063-D74E-4D42-8790-B9F6D69584B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9" name="Straight Connector 25">
              <a:extLst>
                <a:ext uri="{FF2B5EF4-FFF2-40B4-BE49-F238E27FC236}">
                  <a16:creationId xmlns:a16="http://schemas.microsoft.com/office/drawing/2014/main" id="{A1D19BAC-1681-47BC-AAF5-92FAFFF6F4C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50" name="Straight Connector 26">
              <a:extLst>
                <a:ext uri="{FF2B5EF4-FFF2-40B4-BE49-F238E27FC236}">
                  <a16:creationId xmlns:a16="http://schemas.microsoft.com/office/drawing/2014/main" id="{94347C2B-E846-452C-97AA-7E254FC1CE8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51" name="Straight Connector 27">
              <a:extLst>
                <a:ext uri="{FF2B5EF4-FFF2-40B4-BE49-F238E27FC236}">
                  <a16:creationId xmlns:a16="http://schemas.microsoft.com/office/drawing/2014/main" id="{10EA2B35-7959-4C2A-84AA-FF5D94FEDE9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pic>
        <p:nvPicPr>
          <p:cNvPr id="3" name="Picture 2" descr="Diagram&#10;&#10;Description automatically generated">
            <a:extLst>
              <a:ext uri="{FF2B5EF4-FFF2-40B4-BE49-F238E27FC236}">
                <a16:creationId xmlns:a16="http://schemas.microsoft.com/office/drawing/2014/main" id="{A0B2BB8D-823A-48F5-857D-F5B553DA026F}"/>
              </a:ext>
            </a:extLst>
          </p:cNvPr>
          <p:cNvPicPr>
            <a:picLocks noChangeAspect="1"/>
          </p:cNvPicPr>
          <p:nvPr/>
        </p:nvPicPr>
        <p:blipFill rotWithShape="1">
          <a:blip r:embed="rId2">
            <a:extLst>
              <a:ext uri="{28A0092B-C50C-407E-A947-70E740481C1C}">
                <a14:useLocalDpi xmlns:a14="http://schemas.microsoft.com/office/drawing/2010/main" val="0"/>
              </a:ext>
            </a:extLst>
          </a:blip>
          <a:srcRect r="255" b="-1"/>
          <a:stretch/>
        </p:blipFill>
        <p:spPr>
          <a:xfrm>
            <a:off x="626590" y="317578"/>
            <a:ext cx="10851111" cy="3508437"/>
          </a:xfrm>
          <a:prstGeom prst="rect">
            <a:avLst/>
          </a:prstGeom>
        </p:spPr>
      </p:pic>
      <p:grpSp>
        <p:nvGrpSpPr>
          <p:cNvPr id="52" name="Group 29">
            <a:extLst>
              <a:ext uri="{FF2B5EF4-FFF2-40B4-BE49-F238E27FC236}">
                <a16:creationId xmlns:a16="http://schemas.microsoft.com/office/drawing/2014/main" id="{AF19A774-30A5-488B-9BAF-629C6440294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474192" y="482489"/>
            <a:ext cx="304800" cy="429768"/>
            <a:chOff x="215328" y="-46937"/>
            <a:chExt cx="304800" cy="2773841"/>
          </a:xfrm>
        </p:grpSpPr>
        <p:cxnSp>
          <p:nvCxnSpPr>
            <p:cNvPr id="53" name="Straight Connector 30">
              <a:extLst>
                <a:ext uri="{FF2B5EF4-FFF2-40B4-BE49-F238E27FC236}">
                  <a16:creationId xmlns:a16="http://schemas.microsoft.com/office/drawing/2014/main" id="{291EBF88-5B98-4258-A542-14C3AF2E522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8FBC2D58-9E3C-490D-BD7A-61EF07EA79E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B6CF1BB4-1C1D-4EDE-BA26-0243FCF83B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00C83729-E02F-4512-AFE7-F4792228BDA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36" name="Rectangle 35">
            <a:extLst>
              <a:ext uri="{FF2B5EF4-FFF2-40B4-BE49-F238E27FC236}">
                <a16:creationId xmlns:a16="http://schemas.microsoft.com/office/drawing/2014/main" id="{E2D3D3F2-ABBB-4453-B1C5-1BEBF7E4DD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 name="Group 37">
            <a:extLst>
              <a:ext uri="{FF2B5EF4-FFF2-40B4-BE49-F238E27FC236}">
                <a16:creationId xmlns:a16="http://schemas.microsoft.com/office/drawing/2014/main" id="{8214E4A5-A0D2-42C4-8D14-D2A7E495F0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6" y="5940561"/>
            <a:ext cx="1285875" cy="549007"/>
            <a:chOff x="7029447" y="3514725"/>
            <a:chExt cx="1285875" cy="549007"/>
          </a:xfrm>
        </p:grpSpPr>
        <p:cxnSp>
          <p:nvCxnSpPr>
            <p:cNvPr id="39" name="Straight Connector 38">
              <a:extLst>
                <a:ext uri="{FF2B5EF4-FFF2-40B4-BE49-F238E27FC236}">
                  <a16:creationId xmlns:a16="http://schemas.microsoft.com/office/drawing/2014/main" id="{7494D7A0-6B21-41E8-A7D3-0033BBB7915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1E141D7D-32B0-448E-A666-EA8703AFCF2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8D87E268-6345-420F-8B97-B37ED04100E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35E1622E-7FA6-4760-A2BF-A8105EBF7B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4" name="TextBox 3">
            <a:extLst>
              <a:ext uri="{FF2B5EF4-FFF2-40B4-BE49-F238E27FC236}">
                <a16:creationId xmlns:a16="http://schemas.microsoft.com/office/drawing/2014/main" id="{BFE35356-982B-4358-B84C-2B38A69A0DDF}"/>
              </a:ext>
            </a:extLst>
          </p:cNvPr>
          <p:cNvSpPr txBox="1"/>
          <p:nvPr/>
        </p:nvSpPr>
        <p:spPr>
          <a:xfrm>
            <a:off x="5803596" y="4899369"/>
            <a:ext cx="5674105" cy="2129599"/>
          </a:xfrm>
          <a:prstGeom prst="rect">
            <a:avLst/>
          </a:prstGeom>
          <a:noFill/>
        </p:spPr>
        <p:txBody>
          <a:bodyPr vert="horz" lIns="91440" tIns="45720" rIns="91440" bIns="45720" rtlCol="0" anchor="t">
            <a:normAutofit/>
          </a:bodyPr>
          <a:lstStyle/>
          <a:p>
            <a:pPr>
              <a:lnSpc>
                <a:spcPct val="90000"/>
              </a:lnSpc>
              <a:spcAft>
                <a:spcPts val="600"/>
              </a:spcAft>
            </a:pPr>
            <a:r>
              <a:rPr lang="en-US">
                <a:solidFill>
                  <a:schemeClr val="bg1"/>
                </a:solidFill>
              </a:rPr>
              <a:t>According to O’Hagan and </a:t>
            </a:r>
            <a:r>
              <a:rPr lang="en-US" err="1">
                <a:solidFill>
                  <a:schemeClr val="bg1"/>
                </a:solidFill>
              </a:rPr>
              <a:t>Mangiron</a:t>
            </a:r>
            <a:r>
              <a:rPr lang="en-US">
                <a:solidFill>
                  <a:schemeClr val="bg1"/>
                </a:solidFill>
              </a:rPr>
              <a:t> (2013: 224), developers and publishers usually have two options when faced with the problem of censorship: “a) to withdraw a game and not release it in that particular country, or b) to edit the objectionable content or remove it from the game”. </a:t>
            </a:r>
          </a:p>
        </p:txBody>
      </p:sp>
      <p:sp>
        <p:nvSpPr>
          <p:cNvPr id="5" name="TextBox 4">
            <a:extLst>
              <a:ext uri="{FF2B5EF4-FFF2-40B4-BE49-F238E27FC236}">
                <a16:creationId xmlns:a16="http://schemas.microsoft.com/office/drawing/2014/main" id="{2F358559-98D4-4399-ACB8-976C7F4DBF5B}"/>
              </a:ext>
            </a:extLst>
          </p:cNvPr>
          <p:cNvSpPr txBox="1"/>
          <p:nvPr/>
        </p:nvSpPr>
        <p:spPr>
          <a:xfrm>
            <a:off x="626591" y="4042048"/>
            <a:ext cx="4255890" cy="2385268"/>
          </a:xfrm>
          <a:prstGeom prst="rect">
            <a:avLst/>
          </a:prstGeom>
          <a:noFill/>
        </p:spPr>
        <p:txBody>
          <a:bodyPr wrap="square" rtlCol="0">
            <a:spAutoFit/>
          </a:bodyPr>
          <a:lstStyle/>
          <a:p>
            <a:pPr>
              <a:spcAft>
                <a:spcPts val="600"/>
              </a:spcAft>
            </a:pPr>
            <a:r>
              <a:rPr lang="en-US">
                <a:solidFill>
                  <a:schemeClr val="bg1"/>
                </a:solidFill>
              </a:rPr>
              <a:t>Because of these loosely defined rules and regulations, China can ban games for seemingly no reason at all and without fair warning. However, china is a major opportunity for video game developers and passing up the opportunity of publishing in China would mean missing out big financially.</a:t>
            </a:r>
          </a:p>
        </p:txBody>
      </p:sp>
    </p:spTree>
    <p:extLst>
      <p:ext uri="{BB962C8B-B14F-4D97-AF65-F5344CB8AC3E}">
        <p14:creationId xmlns:p14="http://schemas.microsoft.com/office/powerpoint/2010/main" val="8218578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603404-70CF-4A33-9FEA-13BC4A719323}"/>
              </a:ext>
            </a:extLst>
          </p:cNvPr>
          <p:cNvSpPr>
            <a:spLocks noGrp="1"/>
          </p:cNvSpPr>
          <p:nvPr>
            <p:ph type="ctrTitle"/>
          </p:nvPr>
        </p:nvSpPr>
        <p:spPr>
          <a:xfrm>
            <a:off x="7464614" y="1783959"/>
            <a:ext cx="4087306" cy="2889114"/>
          </a:xfrm>
        </p:spPr>
        <p:txBody>
          <a:bodyPr anchor="b">
            <a:normAutofit/>
          </a:bodyPr>
          <a:lstStyle/>
          <a:p>
            <a:pPr algn="l"/>
            <a:r>
              <a:rPr lang="en-IE" sz="5000"/>
              <a:t>History &amp; Addiction of Video Games in China</a:t>
            </a:r>
          </a:p>
        </p:txBody>
      </p:sp>
      <p:sp>
        <p:nvSpPr>
          <p:cNvPr id="42" name="Freeform: Shape 8">
            <a:extLst>
              <a:ext uri="{FF2B5EF4-FFF2-40B4-BE49-F238E27FC236}">
                <a16:creationId xmlns:a16="http://schemas.microsoft.com/office/drawing/2014/main" id="{E49CC64F-7275-4E33-961B-0C5CDC4398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 y="0"/>
            <a:ext cx="7188051" cy="6858000"/>
          </a:xfrm>
          <a:custGeom>
            <a:avLst/>
            <a:gdLst>
              <a:gd name="connsiteX0" fmla="*/ 7188051 w 7188051"/>
              <a:gd name="connsiteY0" fmla="*/ 6858000 h 6858000"/>
              <a:gd name="connsiteX1" fmla="*/ 108694 w 7188051"/>
              <a:gd name="connsiteY1" fmla="*/ 6858000 h 6858000"/>
              <a:gd name="connsiteX2" fmla="*/ 79127 w 7188051"/>
              <a:gd name="connsiteY2" fmla="*/ 6681235 h 6858000"/>
              <a:gd name="connsiteX3" fmla="*/ 0 w 7188051"/>
              <a:gd name="connsiteY3" fmla="*/ 5565888 h 6858000"/>
              <a:gd name="connsiteX4" fmla="*/ 2190696 w 7188051"/>
              <a:gd name="connsiteY4" fmla="*/ 145339 h 6858000"/>
              <a:gd name="connsiteX5" fmla="*/ 2339431 w 7188051"/>
              <a:gd name="connsiteY5" fmla="*/ 0 h 6858000"/>
              <a:gd name="connsiteX6" fmla="*/ 7188051 w 718805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8051" h="6858000">
                <a:moveTo>
                  <a:pt x="7188051"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7188051"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4" descr="A picture containing text&#10;&#10;Description automatically generated">
            <a:extLst>
              <a:ext uri="{FF2B5EF4-FFF2-40B4-BE49-F238E27FC236}">
                <a16:creationId xmlns:a16="http://schemas.microsoft.com/office/drawing/2014/main" id="{04C8B947-DC1C-42F0-B7AE-8E8010D1143C}"/>
              </a:ext>
            </a:extLst>
          </p:cNvPr>
          <p:cNvPicPr>
            <a:picLocks noChangeAspect="1"/>
          </p:cNvPicPr>
          <p:nvPr/>
        </p:nvPicPr>
        <p:blipFill rotWithShape="1">
          <a:blip r:embed="rId2"/>
          <a:srcRect l="15819" r="25764"/>
          <a:stretch/>
        </p:blipFill>
        <p:spPr>
          <a:xfrm>
            <a:off x="1" y="10"/>
            <a:ext cx="7028495"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spTree>
    <p:extLst>
      <p:ext uri="{BB962C8B-B14F-4D97-AF65-F5344CB8AC3E}">
        <p14:creationId xmlns:p14="http://schemas.microsoft.com/office/powerpoint/2010/main" val="3469750714"/>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25</Slides>
  <Notes>9</Notes>
  <HiddenSlides>0</HiddenSlides>
  <ScaleCrop>false</ScaleCrop>
  <HeadingPairs>
    <vt:vector size="4" baseType="variant">
      <vt:variant>
        <vt:lpstr>Theme</vt:lpstr>
      </vt:variant>
      <vt:variant>
        <vt:i4>3</vt:i4>
      </vt:variant>
      <vt:variant>
        <vt:lpstr>Slide Titles</vt:lpstr>
      </vt:variant>
      <vt:variant>
        <vt:i4>25</vt:i4>
      </vt:variant>
    </vt:vector>
  </HeadingPairs>
  <TitlesOfParts>
    <vt:vector size="28" baseType="lpstr">
      <vt:lpstr>Office Theme</vt:lpstr>
      <vt:lpstr>Office Theme</vt:lpstr>
      <vt:lpstr>Office Theme</vt:lpstr>
      <vt:lpstr>PowerPoint Presentation</vt:lpstr>
      <vt:lpstr>PowerPoint Presentation</vt:lpstr>
      <vt:lpstr>PowerPoint Presentation</vt:lpstr>
      <vt:lpstr>PowerPoint Presentation</vt:lpstr>
      <vt:lpstr>PowerPoint Presentation</vt:lpstr>
      <vt:lpstr>The Interim Provisions on the Administration of Internet Culture,  issued in 2011 by the Ministry of Culture (Zhang 2012) include  a number of contents to be forbidden: </vt:lpstr>
      <vt:lpstr>PowerPoint Presentation</vt:lpstr>
      <vt:lpstr>PowerPoint Presentation</vt:lpstr>
      <vt:lpstr>History &amp; Addiction of Video Games in China</vt:lpstr>
      <vt:lpstr>Japans influence in the Chinese game market</vt:lpstr>
      <vt:lpstr>Introduction of Console Ban</vt:lpstr>
      <vt:lpstr>Addiction laws introduced</vt:lpstr>
      <vt:lpstr>Pressure on Western Developers</vt:lpstr>
      <vt:lpstr>Tightening of laws in 2019</vt:lpstr>
      <vt:lpstr>Tightening of Laws 2019</vt:lpstr>
      <vt:lpstr>Chinese Influence</vt:lpstr>
      <vt:lpstr>E-sports: Blitzchung Controversy</vt:lpstr>
      <vt:lpstr>Response:</vt:lpstr>
      <vt:lpstr>E-Sports: Shanghai or Beijing</vt:lpstr>
      <vt:lpstr>Cyber Recreation District</vt:lpstr>
      <vt:lpstr>Pokémon: Mandarin vs Cantonese</vt:lpstr>
      <vt:lpstr>Conclusion</vt:lpstr>
      <vt:lpstr>References</vt:lpstr>
      <vt:lpstr>References (Cont.)</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Richard Alexander</dc:creator>
  <cp:revision>2</cp:revision>
  <dcterms:created xsi:type="dcterms:W3CDTF">2020-11-08T17:38:59Z</dcterms:created>
  <dcterms:modified xsi:type="dcterms:W3CDTF">2020-11-08T19:16:18Z</dcterms:modified>
</cp:coreProperties>
</file>